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583" r:id="rId2"/>
    <p:sldId id="709" r:id="rId3"/>
    <p:sldId id="710" r:id="rId4"/>
    <p:sldId id="457" r:id="rId5"/>
    <p:sldId id="708" r:id="rId6"/>
    <p:sldId id="711" r:id="rId7"/>
    <p:sldId id="594" r:id="rId8"/>
    <p:sldId id="596" r:id="rId9"/>
    <p:sldId id="607" r:id="rId10"/>
    <p:sldId id="397" r:id="rId11"/>
    <p:sldId id="410" r:id="rId12"/>
    <p:sldId id="718" r:id="rId13"/>
    <p:sldId id="717" r:id="rId14"/>
    <p:sldId id="734" r:id="rId15"/>
    <p:sldId id="399" r:id="rId16"/>
    <p:sldId id="720" r:id="rId17"/>
    <p:sldId id="721" r:id="rId18"/>
    <p:sldId id="722" r:id="rId19"/>
    <p:sldId id="723" r:id="rId20"/>
    <p:sldId id="724" r:id="rId21"/>
    <p:sldId id="725" r:id="rId22"/>
    <p:sldId id="726" r:id="rId23"/>
    <p:sldId id="728" r:id="rId24"/>
    <p:sldId id="597" r:id="rId25"/>
    <p:sldId id="730" r:id="rId26"/>
    <p:sldId id="598" r:id="rId27"/>
    <p:sldId id="437" r:id="rId28"/>
    <p:sldId id="436" r:id="rId29"/>
    <p:sldId id="439" r:id="rId30"/>
    <p:sldId id="443" r:id="rId31"/>
    <p:sldId id="441" r:id="rId32"/>
    <p:sldId id="438" r:id="rId33"/>
    <p:sldId id="405" r:id="rId34"/>
    <p:sldId id="442" r:id="rId35"/>
    <p:sldId id="493" r:id="rId36"/>
    <p:sldId id="491" r:id="rId37"/>
    <p:sldId id="497" r:id="rId38"/>
    <p:sldId id="445" r:id="rId39"/>
    <p:sldId id="494" r:id="rId40"/>
    <p:sldId id="407" r:id="rId41"/>
    <p:sldId id="406" r:id="rId42"/>
    <p:sldId id="732" r:id="rId43"/>
    <p:sldId id="731" r:id="rId44"/>
    <p:sldId id="727" r:id="rId45"/>
    <p:sldId id="719" r:id="rId46"/>
    <p:sldId id="716" r:id="rId47"/>
    <p:sldId id="715" r:id="rId48"/>
    <p:sldId id="714" r:id="rId49"/>
    <p:sldId id="712" r:id="rId50"/>
    <p:sldId id="713" r:id="rId51"/>
    <p:sldId id="707" r:id="rId52"/>
    <p:sldId id="706" r:id="rId53"/>
    <p:sldId id="705" r:id="rId54"/>
    <p:sldId id="701" r:id="rId55"/>
    <p:sldId id="702" r:id="rId56"/>
    <p:sldId id="694" r:id="rId57"/>
    <p:sldId id="693" r:id="rId58"/>
    <p:sldId id="692" r:id="rId59"/>
    <p:sldId id="691" r:id="rId60"/>
    <p:sldId id="685" r:id="rId61"/>
    <p:sldId id="684" r:id="rId62"/>
    <p:sldId id="683" r:id="rId63"/>
    <p:sldId id="681" r:id="rId64"/>
    <p:sldId id="680" r:id="rId65"/>
    <p:sldId id="679" r:id="rId66"/>
    <p:sldId id="673" r:id="rId67"/>
    <p:sldId id="652" r:id="rId68"/>
    <p:sldId id="646" r:id="rId69"/>
    <p:sldId id="647" r:id="rId70"/>
    <p:sldId id="639" r:id="rId71"/>
    <p:sldId id="638" r:id="rId72"/>
    <p:sldId id="636" r:id="rId73"/>
    <p:sldId id="637" r:id="rId74"/>
    <p:sldId id="622" r:id="rId75"/>
    <p:sldId id="620" r:id="rId76"/>
    <p:sldId id="619" r:id="rId77"/>
    <p:sldId id="599" r:id="rId78"/>
    <p:sldId id="600" r:id="rId79"/>
    <p:sldId id="601" r:id="rId80"/>
  </p:sldIdLst>
  <p:sldSz cx="9144000" cy="6858000" type="screen4x3"/>
  <p:notesSz cx="6858000" cy="9144000"/>
  <p:defaultTextStyle>
    <a:defPPr>
      <a:defRPr lang="en-US"/>
    </a:defPPr>
    <a:lvl1pPr algn="ctr" rtl="0" fontAlgn="base">
      <a:spcBef>
        <a:spcPct val="0"/>
      </a:spcBef>
      <a:spcAft>
        <a:spcPct val="0"/>
      </a:spcAft>
      <a:defRPr sz="3200" b="1" kern="1200">
        <a:solidFill>
          <a:schemeClr val="bg1"/>
        </a:solidFill>
        <a:latin typeface="Arial" charset="0"/>
        <a:ea typeface="+mn-ea"/>
        <a:cs typeface="+mn-cs"/>
      </a:defRPr>
    </a:lvl1pPr>
    <a:lvl2pPr marL="457200" algn="ctr" rtl="0" fontAlgn="base">
      <a:spcBef>
        <a:spcPct val="0"/>
      </a:spcBef>
      <a:spcAft>
        <a:spcPct val="0"/>
      </a:spcAft>
      <a:defRPr sz="3200" b="1" kern="1200">
        <a:solidFill>
          <a:schemeClr val="bg1"/>
        </a:solidFill>
        <a:latin typeface="Arial" charset="0"/>
        <a:ea typeface="+mn-ea"/>
        <a:cs typeface="+mn-cs"/>
      </a:defRPr>
    </a:lvl2pPr>
    <a:lvl3pPr marL="914400" algn="ctr" rtl="0" fontAlgn="base">
      <a:spcBef>
        <a:spcPct val="0"/>
      </a:spcBef>
      <a:spcAft>
        <a:spcPct val="0"/>
      </a:spcAft>
      <a:defRPr sz="3200" b="1" kern="1200">
        <a:solidFill>
          <a:schemeClr val="bg1"/>
        </a:solidFill>
        <a:latin typeface="Arial" charset="0"/>
        <a:ea typeface="+mn-ea"/>
        <a:cs typeface="+mn-cs"/>
      </a:defRPr>
    </a:lvl3pPr>
    <a:lvl4pPr marL="1371600" algn="ctr" rtl="0" fontAlgn="base">
      <a:spcBef>
        <a:spcPct val="0"/>
      </a:spcBef>
      <a:spcAft>
        <a:spcPct val="0"/>
      </a:spcAft>
      <a:defRPr sz="3200" b="1" kern="1200">
        <a:solidFill>
          <a:schemeClr val="bg1"/>
        </a:solidFill>
        <a:latin typeface="Arial" charset="0"/>
        <a:ea typeface="+mn-ea"/>
        <a:cs typeface="+mn-cs"/>
      </a:defRPr>
    </a:lvl4pPr>
    <a:lvl5pPr marL="1828800" algn="ctr" rtl="0" fontAlgn="base">
      <a:spcBef>
        <a:spcPct val="0"/>
      </a:spcBef>
      <a:spcAft>
        <a:spcPct val="0"/>
      </a:spcAft>
      <a:defRPr sz="3200" b="1" kern="1200">
        <a:solidFill>
          <a:schemeClr val="bg1"/>
        </a:solidFill>
        <a:latin typeface="Arial" charset="0"/>
        <a:ea typeface="+mn-ea"/>
        <a:cs typeface="+mn-cs"/>
      </a:defRPr>
    </a:lvl5pPr>
    <a:lvl6pPr marL="2286000" algn="l" defTabSz="914400" rtl="0" eaLnBrk="1" latinLnBrk="0" hangingPunct="1">
      <a:defRPr sz="3200" b="1" kern="1200">
        <a:solidFill>
          <a:schemeClr val="bg1"/>
        </a:solidFill>
        <a:latin typeface="Arial" charset="0"/>
        <a:ea typeface="+mn-ea"/>
        <a:cs typeface="+mn-cs"/>
      </a:defRPr>
    </a:lvl6pPr>
    <a:lvl7pPr marL="2743200" algn="l" defTabSz="914400" rtl="0" eaLnBrk="1" latinLnBrk="0" hangingPunct="1">
      <a:defRPr sz="3200" b="1" kern="1200">
        <a:solidFill>
          <a:schemeClr val="bg1"/>
        </a:solidFill>
        <a:latin typeface="Arial" charset="0"/>
        <a:ea typeface="+mn-ea"/>
        <a:cs typeface="+mn-cs"/>
      </a:defRPr>
    </a:lvl7pPr>
    <a:lvl8pPr marL="3200400" algn="l" defTabSz="914400" rtl="0" eaLnBrk="1" latinLnBrk="0" hangingPunct="1">
      <a:defRPr sz="3200" b="1" kern="1200">
        <a:solidFill>
          <a:schemeClr val="bg1"/>
        </a:solidFill>
        <a:latin typeface="Arial" charset="0"/>
        <a:ea typeface="+mn-ea"/>
        <a:cs typeface="+mn-cs"/>
      </a:defRPr>
    </a:lvl8pPr>
    <a:lvl9pPr marL="3657600" algn="l" defTabSz="914400" rtl="0" eaLnBrk="1" latinLnBrk="0" hangingPunct="1">
      <a:defRPr sz="32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9CBE"/>
    <a:srgbClr val="CBE4EB"/>
    <a:srgbClr val="FFFFFF"/>
    <a:srgbClr val="F6DC92"/>
    <a:srgbClr val="C8E3EA"/>
    <a:srgbClr val="C8E9EA"/>
    <a:srgbClr val="96A0CA"/>
    <a:srgbClr val="989ECC"/>
    <a:srgbClr val="ABB0D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658" autoAdjust="0"/>
    <p:restoredTop sz="27897" autoAdjust="0"/>
  </p:normalViewPr>
  <p:slideViewPr>
    <p:cSldViewPr snapToGrid="0" showGuides="1">
      <p:cViewPr>
        <p:scale>
          <a:sx n="60" d="100"/>
          <a:sy n="60" d="100"/>
        </p:scale>
        <p:origin x="139" y="111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2935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84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31731AEE-B0B8-41A7-A424-AA0825440AA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edu-source.com/GCpages/CVOpage5.html"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35E1A39B-631F-4BE2-A2A5-9427FD6F7AD6}" type="slidenum">
              <a:rPr lang="en-US" smtClean="0"/>
              <a:pPr/>
              <a:t>1</a:t>
            </a:fld>
            <a:endParaRPr lang="en-US" smtClean="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p:spPr>
        <p:txBody>
          <a:bodyPr/>
          <a:lstStyle/>
          <a:p>
            <a:pPr eaLnBrk="1" hangingPunct="1"/>
            <a:r>
              <a:rPr lang="en-US" dirty="0" smtClean="0"/>
              <a:t>Following</a:t>
            </a:r>
            <a:r>
              <a:rPr lang="en-US" baseline="0" dirty="0" smtClean="0"/>
              <a:t> deposition of the Kaibab, the shoreline regressed yet again, but this time was different. Orogeny was beginning to affect the western margin of North America to the degree that the Grand Canyon region could no longer really be considered a divergent continental margin. Eroding mountain ranges produced a tremendous quantity of clastic sediment which deposited in the region throughout the Mesozoic.</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67ADAB76-14D0-4FD8-849A-EF36872A39E9}" type="slidenum">
              <a:rPr lang="en-US" smtClean="0"/>
              <a:pPr/>
              <a:t>10</a:t>
            </a:fld>
            <a:endParaRPr lang="en-US"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r>
              <a:rPr lang="en-US" dirty="0" smtClean="0"/>
              <a:t>Monoclines formed in the Grand Canyon area because Precambrian</a:t>
            </a:r>
            <a:r>
              <a:rPr lang="en-US" baseline="0" dirty="0" smtClean="0"/>
              <a:t> normal faults (remember the Proterozoic rift valleys?) were reactivated by Laramide compression and converted into reverse faults. The somewhat flexible Paleozoic and Mesozoic sedimentary rocks above these faults folded as reverse motion occurred along these faults.</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a:t>
            </a:r>
            <a:r>
              <a:rPr lang="en-US" baseline="0" dirty="0" smtClean="0"/>
              <a:t> the most prominent is the East Kaibab Monocline, whose single slope tilts toward the east and has no doubt influenced the course of the Colorado River.</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Looking along</a:t>
            </a:r>
            <a:r>
              <a:rPr lang="en-US" baseline="0" dirty="0" smtClean="0"/>
              <a:t> the monocline’s axis in</a:t>
            </a:r>
            <a:r>
              <a:rPr lang="en-US" dirty="0" smtClean="0"/>
              <a:t> this Google</a:t>
            </a:r>
            <a:r>
              <a:rPr lang="en-US" baseline="0" dirty="0" smtClean="0"/>
              <a:t> Earth view of its northern end you can see where erosion has breached the fold’s surface.</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the same monocline from the ground. The single slope is tilted towards</a:t>
            </a:r>
            <a:r>
              <a:rPr lang="en-US" baseline="0" dirty="0" smtClean="0"/>
              <a:t> the camera.</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B1353ECC-EC8B-4F25-9C16-416491713C1C}" type="slidenum">
              <a:rPr lang="en-US" smtClean="0"/>
              <a:pPr/>
              <a:t>14</a:t>
            </a:fld>
            <a:endParaRPr lang="en-US"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r>
              <a:rPr lang="en-US" dirty="0" smtClean="0"/>
              <a:t>And</a:t>
            </a:r>
            <a:r>
              <a:rPr lang="en-US" baseline="0" dirty="0" smtClean="0"/>
              <a:t> now for the final act.</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2BEBCC67-BAA1-475C-B39F-B1F1C651CB8C}" type="slidenum">
              <a:rPr lang="en-US" smtClean="0"/>
              <a:pPr/>
              <a:t>15</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r>
              <a:rPr lang="en-US" dirty="0" smtClean="0"/>
              <a:t>Although</a:t>
            </a:r>
            <a:r>
              <a:rPr lang="en-US" baseline="0" dirty="0" smtClean="0"/>
              <a:t> the Laramide orogeny continued to affect many areas well into the Eocene, the Grand Canyon region took a well deserved rest from orogeny and erosion during the Eocene as tectonic stress transitioned from compression to extension. By this time most of the Mesozoic strata had been denuded from the Grand Canyon area, but serious canyon carving had not yet commenced.</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2BEBCC67-BAA1-475C-B39F-B1F1C651CB8C}" type="slidenum">
              <a:rPr lang="en-US" smtClean="0"/>
              <a:pPr/>
              <a:t>16</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r>
              <a:rPr lang="en-US" baseline="0" dirty="0" smtClean="0"/>
              <a:t>To create the gravitational potential energy necessary to carve the Grand </a:t>
            </a:r>
            <a:r>
              <a:rPr lang="en-US" dirty="0" smtClean="0"/>
              <a:t>Canyon</a:t>
            </a:r>
            <a:r>
              <a:rPr lang="en-US" baseline="0" dirty="0" smtClean="0"/>
              <a:t>, uplift of the Colorado Plateau and lowering of the Basin and Range are required. Both of these events are related to the shift to extensional tectonics at the time. In previous lessons we explained how extension formed the Basin and Range province. But how did extension uplift the Colorado Plateau?</a:t>
            </a: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various explanations, but here’s one I like because you can actually try this at home. Float a block of ice in your kitchen sink to represent the Colorado Plateau floating on the mantle.</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press the block of ice against</a:t>
            </a:r>
            <a:r>
              <a:rPr lang="en-US" baseline="0" dirty="0" smtClean="0"/>
              <a:t> the edge of the sink to represent Laramide compression.</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Laramide compression would have actually thickened the crust a bit, uplifting the crust’s surface while depressing it’s base into the mantle. Unless</a:t>
            </a:r>
            <a:r>
              <a:rPr lang="en-US" baseline="0" dirty="0" smtClean="0"/>
              <a:t> you’re a steroid-munching homunculus you won’t be able to do the same to your block of ice, but not to worry, you will still be able to get your plateau to uplift without thickening your ice. </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B1353ECC-EC8B-4F25-9C16-416491713C1C}" type="slidenum">
              <a:rPr lang="en-US" smtClean="0"/>
              <a:pPr/>
              <a:t>2</a:t>
            </a:fld>
            <a:endParaRPr lang="en-US"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r>
              <a:rPr lang="en-US" dirty="0" smtClean="0"/>
              <a:t>Where is all that Mesozoic sediment in the Grand Canyon?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while still</a:t>
            </a:r>
            <a:r>
              <a:rPr lang="en-US" baseline="0" dirty="0" smtClean="0"/>
              <a:t> applying “Laramide” compression, melt off the top of the ice (use a blow torch, pour hot water on it or whatever) to represent erosion of the Mesozoic section. At this point the upward buoyant force of the ice below the water is greater than the weight of the ice above the water, but the ice block will not move as long as you hold it against the side.</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take your hand away</a:t>
            </a:r>
            <a:r>
              <a:rPr lang="en-US" baseline="0" dirty="0" smtClean="0"/>
              <a:t> to represent extension… Presto! Your ice plateau will float up! Now remember the real thing had added buoyant force from thickening at the base of the crust, and </a:t>
            </a:r>
            <a:r>
              <a:rPr lang="en-US" baseline="0" dirty="0" smtClean="0"/>
              <a:t>thus uplifted </a:t>
            </a:r>
            <a:r>
              <a:rPr lang="en-US" baseline="0" dirty="0" smtClean="0"/>
              <a:t>even more so than your erosion-only model.</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2BEBCC67-BAA1-475C-B39F-B1F1C651CB8C}" type="slidenum">
              <a:rPr lang="en-US" smtClean="0"/>
              <a:pPr/>
              <a:t>22</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r>
              <a:rPr lang="en-US" baseline="0" dirty="0" smtClean="0"/>
              <a:t>By the end of the Miocene the Colorado Plateau had uplifted thousands of feet and rotated somewhat clockwise in response to shear stress associated with the northwest motion of the Pacific Plate. </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the nearby</a:t>
            </a:r>
            <a:r>
              <a:rPr lang="en-US" baseline="0" dirty="0" smtClean="0"/>
              <a:t> Basin and Range, Late Cenozoic u</a:t>
            </a:r>
            <a:r>
              <a:rPr lang="en-US" dirty="0" smtClean="0"/>
              <a:t>plift of the Colorado Plateau occurred along normal faults. But unlike</a:t>
            </a:r>
            <a:r>
              <a:rPr lang="en-US" baseline="0" dirty="0" smtClean="0"/>
              <a:t> the Basin and Range where normal faulting occurs throughout the province, major normal faults in the Colorado Plateau are confined to its margins. One of these, the Hurricane Fault, is especially important. It is more than 125 miles long and extends from south of the Grand Canyon all the way to Cedar City Utah near Zion National Park. Indeed, normal displacement on the Hurricane Fault is a significant factor in providing the elevation difference that encouraged the erosion of both the Grand Canyon and Zion Canyon.</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Normal faulting</a:t>
            </a:r>
            <a:r>
              <a:rPr lang="en-US" baseline="0" dirty="0" smtClean="0"/>
              <a:t> and canyon carving where joined by another Basin and Range phenomenon - …</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…bimodal volcanism. But unlike the Basin and Range, bimodal volcanism in the Colorado Plateau favored basalt far more than it did rhyolite.</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Magma made its way to the surface along conduits made by the normal faults. </a:t>
            </a:r>
            <a:r>
              <a:rPr lang="en-US" dirty="0" smtClean="0"/>
              <a:t>Since volcanism</a:t>
            </a:r>
            <a:r>
              <a:rPr lang="en-US" baseline="0" dirty="0" smtClean="0"/>
              <a:t> and canyon cutting happened at the same time, basaltic lava erupted from volcanoes on the plateau often spilled into the canyon producing spectacular lava falls.</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FBE223C0-0659-414B-84F8-8ECCB79CD367}" type="slidenum">
              <a:rPr lang="en-US" smtClean="0"/>
              <a:pPr/>
              <a:t>27</a:t>
            </a:fld>
            <a:endParaRPr lang="en-US"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r>
              <a:rPr lang="en-US" baseline="0" dirty="0" smtClean="0"/>
              <a:t>Formed only 10,000 years ago, </a:t>
            </a:r>
            <a:r>
              <a:rPr lang="en-US" dirty="0" smtClean="0"/>
              <a:t>Vulcan’s Throne, is an extremely</a:t>
            </a:r>
            <a:r>
              <a:rPr lang="en-US" baseline="0" dirty="0" smtClean="0"/>
              <a:t> well preserved example </a:t>
            </a:r>
            <a:r>
              <a:rPr lang="en-US" dirty="0" smtClean="0"/>
              <a:t>of one these volcanoes</a:t>
            </a:r>
            <a:r>
              <a:rPr lang="en-US" baseline="0" dirty="0" smtClean="0"/>
              <a:t>. The magma here was generated in the mantle and erupted from fissures along the Toroweap Fault. The basaltic magma rose very rapidly along the fissure such that there was very little opportunity for rhyolitic magma to evolve. Furthermore, the rapid assent also rapidly decompressed the magma, so dissolved gases quickly volatilized upon reaching the surface. This caused chunks of the magma to be hurled into the air, where they solidified into cinders before hitting the ground. This kind of eruption forms a type of volcano called a cinder cone.</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F1D7315F-2EF5-4425-A45A-DA11CA15AAE4}" type="slidenum">
              <a:rPr lang="en-US" smtClean="0"/>
              <a:pPr/>
              <a:t>28</a:t>
            </a:fld>
            <a:endParaRPr lang="en-US"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r>
              <a:rPr lang="en-US" dirty="0" smtClean="0"/>
              <a:t>In addition to cinders, a large amount</a:t>
            </a:r>
            <a:r>
              <a:rPr lang="en-US" baseline="0" dirty="0" smtClean="0"/>
              <a:t> of lava erupted from these volcanoes and, in what must have been and amazing spectacle, poured some 4000 feet down the canyon’s side and into the Colorado River. </a:t>
            </a: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8A3E907F-89C0-43B5-93C6-A7C9D63A250F}" type="slidenum">
              <a:rPr lang="en-US" smtClean="0"/>
              <a:pPr/>
              <a:t>29</a:t>
            </a:fld>
            <a:endParaRPr lang="en-US"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pPr eaLnBrk="1" hangingPunct="1"/>
            <a:r>
              <a:rPr lang="en-US" dirty="0" smtClean="0"/>
              <a:t>The lava</a:t>
            </a:r>
            <a:r>
              <a:rPr lang="en-US" baseline="0" dirty="0" smtClean="0"/>
              <a:t> flows temporarily created a dam across the Colorado River, until the newly formed lake eventually burst through the dam.</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those pages of the history book have been pretty</a:t>
            </a:r>
            <a:r>
              <a:rPr lang="en-US" baseline="0" dirty="0" smtClean="0"/>
              <a:t> much completely eroded from the Grand Canyon during the broad uplift of the area which began at the end of the Mesozoic. A great pile of Mesozoic sediment, at least a mile thick, was stripped from the Grand Canyon. These sedimentary rocks still exist to the north of the canyon …</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79B98BF6-96E3-4225-8850-B22AD5B411F9}" type="slidenum">
              <a:rPr lang="en-US" smtClean="0"/>
              <a:pPr/>
              <a:t>30</a:t>
            </a:fld>
            <a:endParaRPr lang="en-US"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pPr eaLnBrk="1" hangingPunct="1"/>
            <a:r>
              <a:rPr lang="en-US" dirty="0" smtClean="0"/>
              <a:t>Vulcan’s Anvil is a remnant of that dam.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E14EEF47-99EB-409D-A112-66493D6067CB}" type="slidenum">
              <a:rPr lang="en-US" smtClean="0"/>
              <a:pPr/>
              <a:t>31</a:t>
            </a:fld>
            <a:endParaRPr lang="en-US"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r>
              <a:rPr lang="en-US" dirty="0" smtClean="0"/>
              <a:t>Just downstream</a:t>
            </a:r>
            <a:r>
              <a:rPr lang="en-US" baseline="0" dirty="0" smtClean="0"/>
              <a:t> from the Lava Falls are </a:t>
            </a:r>
            <a:r>
              <a:rPr lang="en-US" dirty="0" smtClean="0"/>
              <a:t>Lava Falls Rapids. They are only </a:t>
            </a:r>
            <a:r>
              <a:rPr lang="en-US" baseline="0" dirty="0" smtClean="0"/>
              <a:t>geographically (</a:t>
            </a:r>
            <a:r>
              <a:rPr lang="en-US" dirty="0" smtClean="0"/>
              <a:t>not genetically) related to Lava Falls.</a:t>
            </a:r>
            <a:r>
              <a:rPr lang="en-US" baseline="0" dirty="0" smtClean="0"/>
              <a:t> These rapids, like most in the canyon, are </a:t>
            </a:r>
            <a:r>
              <a:rPr lang="en-US" dirty="0" smtClean="0"/>
              <a:t>caused by boulders emanating from side canyons.</a:t>
            </a:r>
            <a:r>
              <a:rPr lang="en-US" baseline="0" dirty="0" smtClean="0"/>
              <a:t> </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9EBEB040-99FD-485C-BE60-204FE96126FC}" type="slidenum">
              <a:rPr lang="en-US" smtClean="0"/>
              <a:pPr/>
              <a:t>32</a:t>
            </a:fld>
            <a:endParaRPr lang="en-US" smtClean="0"/>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r>
              <a:rPr lang="en-US" dirty="0" smtClean="0"/>
              <a:t>Although relatively short, Lava Falls Rapids is considered the most challenging in the canyon.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A77E856B-A06D-4CE4-B25C-6EE3DA241A14}" type="slidenum">
              <a:rPr lang="en-US" smtClean="0"/>
              <a:pPr/>
              <a:t>33</a:t>
            </a:fld>
            <a:endParaRPr lang="en-US" smtClean="0"/>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r>
              <a:rPr lang="en-US" dirty="0" smtClean="0"/>
              <a:t>It’s difficult</a:t>
            </a:r>
            <a:r>
              <a:rPr lang="en-US" baseline="0" dirty="0" smtClean="0"/>
              <a:t> to imagine one-armed, John Wesley Powell, sitting in his early-American captain’s chair back in 1867 and leading the first expedition through the canyon via boat. There are, after all, more than 150 named rapids in the canyon! But this of course was before any dams had been built on the Colorado.</a:t>
            </a: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turns out that by trapping sediment in reservoirs, dams</a:t>
            </a:r>
            <a:r>
              <a:rPr lang="en-US" baseline="0" dirty="0" smtClean="0"/>
              <a:t> make rapids bigger by preventing the large boulders on the river bottom from being at least partly covered with finer sediment. In Powell’s day the bottom was probably a lot smoother and therefore rapids smaller.</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3250EF4D-CBC3-4FB9-8273-B19072602172}" type="slidenum">
              <a:rPr lang="en-US" smtClean="0"/>
              <a:pPr/>
              <a:t>35</a:t>
            </a:fld>
            <a:endParaRPr lang="en-US"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r>
              <a:rPr lang="en-US" dirty="0" smtClean="0"/>
              <a:t>Here’s a question for</a:t>
            </a:r>
            <a:r>
              <a:rPr lang="en-US" baseline="0" dirty="0" smtClean="0"/>
              <a:t> you: What does this rapid have in common with …</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56FE49D0-1AA4-4A77-8F5D-EC0F1476C69F}" type="slidenum">
              <a:rPr lang="en-US" smtClean="0"/>
              <a:pPr/>
              <a:t>36</a:t>
            </a:fld>
            <a:endParaRPr lang="en-US"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r>
              <a:rPr lang="en-US" dirty="0" smtClean="0"/>
              <a:t>… these rapids and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80F0AA73-D264-44B3-AE40-5D0DD7B26966}" type="slidenum">
              <a:rPr lang="en-US" smtClean="0"/>
              <a:pPr/>
              <a:t>37</a:t>
            </a:fld>
            <a:endParaRPr lang="en-US" smtClean="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r>
              <a:rPr lang="en-US" dirty="0" smtClean="0"/>
              <a:t>… these</a:t>
            </a:r>
            <a:r>
              <a:rPr lang="en-US" baseline="0" dirty="0" smtClean="0"/>
              <a:t> rapids? Did you notice that all three occur where tributaries join the main river?</a:t>
            </a: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699DF96F-3354-47E4-B98F-0E8296C5CC5C}" type="slidenum">
              <a:rPr lang="en-US" smtClean="0"/>
              <a:pPr/>
              <a:t>38</a:t>
            </a:fld>
            <a:endParaRPr lang="en-US" smtClean="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r>
              <a:rPr lang="en-US" dirty="0" smtClean="0"/>
              <a:t>Crystal Rapids</a:t>
            </a:r>
            <a:r>
              <a:rPr lang="en-US" baseline="0" dirty="0" smtClean="0"/>
              <a:t> is one of the longest and wildest rides in the canyon, …</a:t>
            </a:r>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AF1159EA-C911-4B21-A9A0-AC0EAE7A667A}" type="slidenum">
              <a:rPr lang="en-US" smtClean="0"/>
              <a:pPr/>
              <a:t>39</a:t>
            </a:fld>
            <a:endParaRPr lang="en-US" smtClean="0"/>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r>
              <a:rPr lang="en-US" dirty="0" smtClean="0"/>
              <a:t>… because it</a:t>
            </a:r>
            <a:r>
              <a:rPr lang="en-US" baseline="0" dirty="0" smtClean="0"/>
              <a:t> is located where two large tributaries join the canyon, so there is an especially large amount of coarse sediment added to the Colorado here.</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in places like Zion and Bryce Canyon,</a:t>
            </a:r>
            <a:r>
              <a:rPr lang="en-US" baseline="0" dirty="0" smtClean="0"/>
              <a:t> forming a stepped sequence of younger rocks to the north known as the “Grand Staircase”.</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E80E4616-D9BE-456F-BE76-2CF06023E606}" type="slidenum">
              <a:rPr lang="en-US" smtClean="0"/>
              <a:pPr/>
              <a:t>40</a:t>
            </a:fld>
            <a:endParaRPr lang="en-US" smtClean="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r>
              <a:rPr lang="en-US" dirty="0" smtClean="0"/>
              <a:t>Looks like fun doesn’t it?!!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7A4656D5-B6AF-4380-91EE-8932FB29C7B7}" type="slidenum">
              <a:rPr lang="en-US" smtClean="0"/>
              <a:pPr/>
              <a:t>41</a:t>
            </a:fld>
            <a:endParaRPr lang="en-US" smtClean="0"/>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r>
              <a:rPr lang="en-US" dirty="0" smtClean="0"/>
              <a:t>A Grand Canyon raft trip has to be one of the great</a:t>
            </a:r>
            <a:r>
              <a:rPr lang="en-US" baseline="0" dirty="0" smtClean="0"/>
              <a:t> “Bucket List” experiences. The exhilarating, instantaneous thrills of rapid running, contrasted against the deep-time awe inspired by the canyon’s geology, brings to a sharp focus, the preciousness of our tiny speck of time on this planet.</a:t>
            </a:r>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CC17A090-6234-4084-90EE-26A18F7B71B6}" type="slidenum">
              <a:rPr lang="en-US" smtClean="0"/>
              <a:pPr/>
              <a:t>42</a:t>
            </a:fld>
            <a:endParaRPr lang="en-US" smtClean="0"/>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18A7194D-BEAC-43F0-9A88-238BFF34DE93}" type="slidenum">
              <a:rPr lang="en-US" smtClean="0"/>
              <a:pPr/>
              <a:t>44</a:t>
            </a:fld>
            <a:endParaRPr lang="en-US"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2BEBCC67-BAA1-475C-B39F-B1F1C651CB8C}" type="slidenum">
              <a:rPr lang="en-US" smtClean="0"/>
              <a:pPr/>
              <a:t>45</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67ADAB76-14D0-4FD8-849A-EF36872A39E9}" type="slidenum">
              <a:rPr lang="en-US" smtClean="0"/>
              <a:pPr/>
              <a:t>46</a:t>
            </a:fld>
            <a:endParaRPr lang="en-US"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r>
              <a:rPr lang="en-US" dirty="0" smtClean="0"/>
              <a:t>Monoclines formed in the Grand Canyon area because Precambrian</a:t>
            </a:r>
            <a:r>
              <a:rPr lang="en-US" baseline="0" dirty="0" smtClean="0"/>
              <a:t> normal faults (remember the Proterozoic rift valleys?) were reactivated by Laramide compression and converted into reverse faults. The somewhat flexible Paleozoic and Mesozoic sedimentary rocks above these faults folded as reverse motion occurred along these faults.</a:t>
            </a: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F1B55396-9AD8-4145-99D4-1973810A8DF3}" type="slidenum">
              <a:rPr lang="en-US" smtClean="0"/>
              <a:pPr/>
              <a:t>47</a:t>
            </a:fld>
            <a:endParaRPr lang="en-US"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946CCF57-51B3-4ADA-9949-5AF7F2B1DA07}" type="slidenum">
              <a:rPr lang="en-US" smtClean="0"/>
              <a:pPr/>
              <a:t>48</a:t>
            </a:fld>
            <a:endParaRPr lang="en-US" smtClean="0"/>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ED4718A9-6A89-407B-A707-B0773E8EC19B}" type="slidenum">
              <a:rPr lang="en-US" smtClean="0"/>
              <a:pPr/>
              <a:t>49</a:t>
            </a:fld>
            <a:endParaRPr lang="en-US"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have visited these parks, the realization that they</a:t>
            </a:r>
            <a:r>
              <a:rPr lang="en-US" baseline="0" dirty="0" smtClean="0"/>
              <a:t> are all part of the Grand Staircase comes as a grand epiphany. For many, it is the first realization that there are understandable connections between vastly separated geologic features.</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02BA45B8-EF7B-4D7C-9C66-9E7B5D38C04C}" type="slidenum">
              <a:rPr lang="en-US" smtClean="0"/>
              <a:pPr/>
              <a:t>50</a:t>
            </a:fld>
            <a:endParaRPr lang="en-US" smtClean="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268FFF27-2B60-4B9D-803D-D2859F0582CC}" type="slidenum">
              <a:rPr lang="en-US" smtClean="0"/>
              <a:pPr/>
              <a:t>51</a:t>
            </a:fld>
            <a:endParaRPr lang="en-US"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336CFAAA-6AB9-43BE-9ACC-9B74530159F6}" type="slidenum">
              <a:rPr lang="en-US" smtClean="0"/>
              <a:pPr/>
              <a:t>52</a:t>
            </a:fld>
            <a:endParaRPr lang="en-US"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r>
              <a:rPr lang="en-US" dirty="0" smtClean="0"/>
              <a:t>Thus the </a:t>
            </a:r>
            <a:r>
              <a:rPr lang="en-US" baseline="0" dirty="0" smtClean="0"/>
              <a:t>Kaibab Limestone </a:t>
            </a:r>
            <a:r>
              <a:rPr lang="en-US" dirty="0" smtClean="0"/>
              <a:t>contains</a:t>
            </a:r>
            <a:r>
              <a:rPr lang="en-US" baseline="0" dirty="0" smtClean="0"/>
              <a:t> </a:t>
            </a:r>
            <a:r>
              <a:rPr lang="en-US" dirty="0" smtClean="0"/>
              <a:t>virtually no clastic material and</a:t>
            </a:r>
            <a:r>
              <a:rPr lang="en-US" baseline="0" dirty="0" smtClean="0"/>
              <a:t> is almost entirely made of skeletal remains.</a:t>
            </a: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2361973F-ED69-4080-AB6B-158EFA3E3067}" type="slidenum">
              <a:rPr lang="en-US" smtClean="0"/>
              <a:pPr/>
              <a:t>53</a:t>
            </a:fld>
            <a:endParaRPr lang="en-US"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BE092A11-415D-4176-9051-54AE2FD51C70}" type="slidenum">
              <a:rPr lang="en-US" smtClean="0"/>
              <a:pPr/>
              <a:t>54</a:t>
            </a:fld>
            <a:endParaRPr lang="en-US"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E56BA3D4-2D19-4E1D-A815-D6C93817B5ED}" type="slidenum">
              <a:rPr lang="en-US" smtClean="0"/>
              <a:pPr/>
              <a:t>55</a:t>
            </a:fld>
            <a:endParaRPr lang="en-US" smtClean="0"/>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F28C4205-44E1-480F-8C39-5CF6FB2B762C}" type="slidenum">
              <a:rPr lang="en-US" smtClean="0"/>
              <a:pPr/>
              <a:t>56</a:t>
            </a:fld>
            <a:endParaRPr lang="en-US" smtClean="0"/>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p:spPr>
        <p:txBody>
          <a:bodyPr/>
          <a:lstStyle/>
          <a:p>
            <a:pPr eaLnBrk="1" hangingPunct="1"/>
            <a:r>
              <a:rPr lang="en-US" b="1" dirty="0" smtClean="0"/>
              <a:t>The Hermit Shale - 280 million years old</a:t>
            </a:r>
          </a:p>
          <a:p>
            <a:pPr eaLnBrk="1" hangingPunct="1"/>
            <a:r>
              <a:rPr lang="en-US" dirty="0" smtClean="0"/>
              <a:t> The Hermit Shale is the uppermost of a series of brilliant red cliffs and slopes which comprise much of the exposed depositional layers at Grand Canyon. The iron-rich red beds of the Hermit Shale provide much of the red color characteristics of Grand Canyon. In the central portion of the canyon the Hermit Shale forms a soft, deep red slope immediately below the sheer, light-colored cliff of Coconino Sandstone. It is about 300 feet thick along the Bright Angel Trail and extends to the top of the </a:t>
            </a:r>
            <a:r>
              <a:rPr lang="en-US" dirty="0" smtClean="0">
                <a:hlinkClick r:id="rId3"/>
              </a:rPr>
              <a:t>Supai Group</a:t>
            </a:r>
            <a:r>
              <a:rPr lang="en-US" dirty="0" smtClean="0"/>
              <a:t>. In places the wide slope of the Hermit Shale broadens into a shelf known as the Esplanade (primarily in the western portion of the Grand Canyon).</a:t>
            </a:r>
          </a:p>
          <a:p>
            <a:pPr eaLnBrk="1" hangingPunct="1"/>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FB83F62F-8AB3-418B-A73F-628D6A707670}" type="slidenum">
              <a:rPr lang="en-US" smtClean="0"/>
              <a:pPr/>
              <a:t>57</a:t>
            </a:fld>
            <a:endParaRPr lang="en-US" smtClean="0"/>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FB83F62F-8AB3-418B-A73F-628D6A707670}" type="slidenum">
              <a:rPr lang="en-US" smtClean="0"/>
              <a:pPr/>
              <a:t>58</a:t>
            </a:fld>
            <a:endParaRPr lang="en-US" smtClean="0"/>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9920204B-E5B6-4248-A843-5D406FE18574}" type="slidenum">
              <a:rPr lang="en-US" smtClean="0"/>
              <a:pPr/>
              <a:t>59</a:t>
            </a:fld>
            <a:endParaRPr lang="en-US"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a:t>
            </a:r>
            <a:r>
              <a:rPr lang="en-US" baseline="0" dirty="0" smtClean="0"/>
              <a:t> that gave you </a:t>
            </a:r>
            <a:r>
              <a:rPr lang="en-US" dirty="0" smtClean="0"/>
              <a:t>Goosebumps,</a:t>
            </a:r>
            <a:r>
              <a:rPr lang="en-US" baseline="0" dirty="0" smtClean="0"/>
              <a:t> you might be a geologist at heart!</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CD33CB1D-F6E2-4D34-939D-23F6EDEC0890}" type="slidenum">
              <a:rPr lang="en-US" smtClean="0"/>
              <a:pPr/>
              <a:t>60</a:t>
            </a:fld>
            <a:endParaRPr lang="en-US"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8323BBB6-6F4A-4A87-A264-D01CC86C0472}" type="slidenum">
              <a:rPr lang="en-US" smtClean="0"/>
              <a:pPr/>
              <a:t>61</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r>
              <a:rPr lang="en-US" dirty="0" smtClean="0"/>
              <a:t>The cave system at Vasey’s Paradise</a:t>
            </a:r>
            <a:r>
              <a:rPr lang="en-US" baseline="0" dirty="0" smtClean="0"/>
              <a:t> is extensive with over 2 miles </a:t>
            </a:r>
            <a:r>
              <a:rPr lang="en-US" baseline="0" smtClean="0"/>
              <a:t>of passageways.</a:t>
            </a:r>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5A583B3D-48A2-4AC2-B523-28725E0DB313}" type="slidenum">
              <a:rPr lang="en-US" smtClean="0"/>
              <a:pPr/>
              <a:t>62</a:t>
            </a:fld>
            <a:endParaRPr lang="en-US"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8AE8C395-D978-47F8-9F3D-3D80A34EBBB2}" type="slidenum">
              <a:rPr lang="en-US" smtClean="0"/>
              <a:pPr/>
              <a:t>63</a:t>
            </a:fld>
            <a:endParaRPr lang="en-US"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p:spPr>
        <p:txBody>
          <a:bodyPr/>
          <a:lstStyle/>
          <a:p>
            <a:pPr eaLnBrk="1" hangingPunct="1"/>
            <a:r>
              <a:rPr lang="en-US" dirty="0" err="1" smtClean="0"/>
              <a:t>redwall</a:t>
            </a:r>
            <a:r>
              <a:rPr lang="en-US" dirty="0" smtClean="0"/>
              <a:t> cavern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57CD5C37-82D2-42C8-8DE8-98000B52E1B5}" type="slidenum">
              <a:rPr lang="en-US" smtClean="0"/>
              <a:pPr/>
              <a:t>64</a:t>
            </a:fld>
            <a:endParaRPr lang="en-US" smtClean="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CD04EFC6-9ACC-4B7F-8D7C-91394782DAFA}" type="slidenum">
              <a:rPr lang="en-US" smtClean="0"/>
              <a:pPr/>
              <a:t>65</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ACCB3073-393A-4E93-B5CD-E435A6EA1A53}" type="slidenum">
              <a:rPr lang="en-US" smtClean="0"/>
              <a:pPr/>
              <a:t>66</a:t>
            </a:fld>
            <a:endParaRPr lang="en-US"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r>
              <a:rPr lang="en-US" dirty="0" smtClean="0"/>
              <a:t>As</a:t>
            </a:r>
            <a:r>
              <a:rPr lang="en-US" baseline="0" dirty="0" smtClean="0"/>
              <a:t> t</a:t>
            </a:r>
            <a:r>
              <a:rPr lang="en-US" dirty="0" smtClean="0"/>
              <a:t>he</a:t>
            </a:r>
            <a:r>
              <a:rPr lang="en-US" baseline="0" dirty="0" smtClean="0"/>
              <a:t> Cambrian ended and the Ordovician </a:t>
            </a:r>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a:ln/>
        </p:spPr>
      </p:sp>
      <p:sp>
        <p:nvSpPr>
          <p:cNvPr id="342019" name="Notes Placeholder 2"/>
          <p:cNvSpPr>
            <a:spLocks noGrp="1"/>
          </p:cNvSpPr>
          <p:nvPr>
            <p:ph type="body" idx="1"/>
          </p:nvPr>
        </p:nvSpPr>
        <p:spPr>
          <a:noFill/>
          <a:ln/>
        </p:spPr>
        <p:txBody>
          <a:bodyPr/>
          <a:lstStyle/>
          <a:p>
            <a:r>
              <a:rPr lang="en-US" smtClean="0"/>
              <a:t>Each time the sea rose, shorelines shifted inland, towards the center of the craton and deposition (shown as white in the diagram) covered more of the craton. </a:t>
            </a:r>
          </a:p>
        </p:txBody>
      </p:sp>
      <p:sp>
        <p:nvSpPr>
          <p:cNvPr id="342020" name="Slide Number Placeholder 3"/>
          <p:cNvSpPr>
            <a:spLocks noGrp="1"/>
          </p:cNvSpPr>
          <p:nvPr>
            <p:ph type="sldNum" sz="quarter" idx="5"/>
          </p:nvPr>
        </p:nvSpPr>
        <p:spPr>
          <a:noFill/>
        </p:spPr>
        <p:txBody>
          <a:bodyPr/>
          <a:lstStyle/>
          <a:p>
            <a:fld id="{A0DA6A0D-5BF9-4A78-BC63-BF2A6CD707E8}" type="slidenum">
              <a:rPr lang="en-US" smtClean="0"/>
              <a:pPr/>
              <a:t>67</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p:spPr>
        <p:txBody>
          <a:bodyPr/>
          <a:lstStyle/>
          <a:p>
            <a:r>
              <a:rPr lang="en-US" smtClean="0"/>
              <a:t>If you picked sediment transfer to the oceans, then Great! You are really putting it together now.</a:t>
            </a:r>
          </a:p>
        </p:txBody>
      </p:sp>
      <p:sp>
        <p:nvSpPr>
          <p:cNvPr id="343044" name="Slide Number Placeholder 3"/>
          <p:cNvSpPr>
            <a:spLocks noGrp="1"/>
          </p:cNvSpPr>
          <p:nvPr>
            <p:ph type="sldNum" sz="quarter" idx="5"/>
          </p:nvPr>
        </p:nvSpPr>
        <p:spPr>
          <a:noFill/>
        </p:spPr>
        <p:txBody>
          <a:bodyPr/>
          <a:lstStyle/>
          <a:p>
            <a:fld id="{D9255EA3-217F-437A-BD4C-E7BDCEDBA7AF}" type="slidenum">
              <a:rPr lang="en-US" smtClean="0"/>
              <a:pPr/>
              <a:t>68</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p:spPr>
        <p:txBody>
          <a:bodyPr/>
          <a:lstStyle/>
          <a:p>
            <a:endParaRPr lang="en-US" smtClean="0"/>
          </a:p>
        </p:txBody>
      </p:sp>
      <p:sp>
        <p:nvSpPr>
          <p:cNvPr id="344068" name="Slide Number Placeholder 3"/>
          <p:cNvSpPr>
            <a:spLocks noGrp="1"/>
          </p:cNvSpPr>
          <p:nvPr>
            <p:ph type="sldNum" sz="quarter" idx="5"/>
          </p:nvPr>
        </p:nvSpPr>
        <p:spPr>
          <a:noFill/>
        </p:spPr>
        <p:txBody>
          <a:bodyPr/>
          <a:lstStyle/>
          <a:p>
            <a:fld id="{1EEB1764-14FD-4A33-B8BD-E11597EB071E}" type="slidenum">
              <a:rPr lang="en-US" smtClean="0"/>
              <a:pPr/>
              <a:t>69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22B5BA81-979C-4183-A00B-77D7DE48A987}" type="slidenum">
              <a:rPr lang="en-US" smtClean="0"/>
              <a:pPr/>
              <a:t>7</a:t>
            </a:fld>
            <a:endParaRPr lang="en-US" smtClean="0"/>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r>
              <a:rPr lang="en-US" dirty="0" smtClean="0"/>
              <a:t>Cedar Mountain is one of very few places</a:t>
            </a:r>
            <a:r>
              <a:rPr lang="en-US" baseline="0" dirty="0" smtClean="0"/>
              <a:t> near the Grand Canyon where </a:t>
            </a:r>
            <a:r>
              <a:rPr lang="en-US" dirty="0" smtClean="0"/>
              <a:t>erosional remnants of the once</a:t>
            </a:r>
            <a:r>
              <a:rPr lang="en-US" baseline="0" dirty="0" smtClean="0"/>
              <a:t> thick Mesozoic section still exist.</a:t>
            </a:r>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7A019144-E497-4ABA-B87A-E1BD8CBD2C20}" type="slidenum">
              <a:rPr lang="en-US" smtClean="0"/>
              <a:pPr/>
              <a:t>70</a:t>
            </a:fld>
            <a:endParaRPr lang="en-US"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9CD08927-E40A-41C7-86CB-037FC054C8E7}" type="slidenum">
              <a:rPr lang="en-US" smtClean="0"/>
              <a:pPr/>
              <a:t>73</a:t>
            </a:fld>
            <a:endParaRPr lang="en-US"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p:spPr>
        <p:txBody>
          <a:bodyPr/>
          <a:lstStyle/>
          <a:p>
            <a:pPr eaLnBrk="1" hangingPunct="1"/>
            <a:r>
              <a:rPr lang="en-US" smtClean="0"/>
              <a:t>Mogollon Rim</a:t>
            </a:r>
          </a:p>
        </p:txBody>
      </p:sp>
      <p:sp>
        <p:nvSpPr>
          <p:cNvPr id="347140" name="Slide Number Placeholder 3"/>
          <p:cNvSpPr>
            <a:spLocks noGrp="1"/>
          </p:cNvSpPr>
          <p:nvPr>
            <p:ph type="sldNum" sz="quarter" idx="5"/>
          </p:nvPr>
        </p:nvSpPr>
        <p:spPr>
          <a:noFill/>
        </p:spPr>
        <p:txBody>
          <a:bodyPr/>
          <a:lstStyle/>
          <a:p>
            <a:fld id="{21D40E6A-947B-424B-9D68-D9F2530C8942}" type="slidenum">
              <a:rPr lang="en-US" smtClean="0"/>
              <a:pPr/>
              <a:t>74</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3393227C-DC6A-47D2-9F21-685BEFD64CF0}" type="slidenum">
              <a:rPr lang="en-US" smtClean="0"/>
              <a:pPr/>
              <a:t>75</a:t>
            </a:fld>
            <a:endParaRPr lang="en-US"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6CC95BA7-B933-4F11-90A7-07B0345C5091}" type="slidenum">
              <a:rPr lang="en-US" smtClean="0"/>
              <a:pPr/>
              <a:t>76</a:t>
            </a:fld>
            <a:endParaRPr lang="en-US"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r>
              <a:rPr lang="en-US" smtClean="0"/>
              <a:t>The Grand Canyon and several other popular National Parks are located within a physiographic province, crudely centered on the four corners region, known as the Colorado Plateau.</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1222F2CC-456E-4FB3-AD9B-024D611A3B96}" type="slidenum">
              <a:rPr lang="en-US" smtClean="0"/>
              <a:pPr/>
              <a:t>78</a:t>
            </a:fld>
            <a:endParaRPr lang="en-US"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r>
              <a:rPr lang="en-US" smtClean="0"/>
              <a:t>01A DBH.jpg   Inner Gorge view on South Rim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E6E1B883-9979-4B9F-B4EE-80EED8F4970F}" type="slidenum">
              <a:rPr lang="en-US" smtClean="0"/>
              <a:pPr/>
              <a:t>79</a:t>
            </a:fld>
            <a:endParaRPr lang="en-US"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a:ln/>
        </p:spPr>
        <p:txBody>
          <a:bodyPr/>
          <a:lstStyle/>
          <a:p>
            <a:pPr eaLnBrk="1" hangingPunct="1"/>
            <a:r>
              <a:rPr lang="en-US" smtClean="0"/>
              <a:t>DBH.jpg   Inner Gorge view on South Rim – Annotated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broad up</a:t>
            </a:r>
            <a:r>
              <a:rPr lang="en-US" baseline="0" dirty="0" smtClean="0"/>
              <a:t>ward arching of the Grand Canyon region was </a:t>
            </a:r>
            <a:r>
              <a:rPr lang="en-US" baseline="0" dirty="0" smtClean="0"/>
              <a:t>linked </a:t>
            </a:r>
            <a:r>
              <a:rPr lang="en-US" baseline="0" dirty="0" smtClean="0"/>
              <a:t>to the same compression forces that created the nearby Rocky Mountains. This Early Cenozoic orogeny, known as the Laramide, folded and faulted broad areas of the western states.</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Grand</a:t>
            </a:r>
            <a:r>
              <a:rPr lang="en-US" baseline="0" dirty="0" smtClean="0"/>
              <a:t> Canyon region it produced, in several places, unusual folds called monoclines because they only have one sloping side.</a:t>
            </a:r>
            <a:endParaRPr lang="en-US" dirty="0"/>
          </a:p>
        </p:txBody>
      </p:sp>
      <p:sp>
        <p:nvSpPr>
          <p:cNvPr id="4" name="Slide Number Placeholder 3"/>
          <p:cNvSpPr>
            <a:spLocks noGrp="1"/>
          </p:cNvSpPr>
          <p:nvPr>
            <p:ph type="sldNum" sz="quarter" idx="10"/>
          </p:nvPr>
        </p:nvSpPr>
        <p:spPr/>
        <p:txBody>
          <a:bodyPr/>
          <a:lstStyle/>
          <a:p>
            <a:pPr>
              <a:defRPr/>
            </a:pPr>
            <a:fld id="{31731AEE-B0B8-41A7-A424-AA0825440AA3}"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C894C5-BC49-46A4-8C7D-981023A4AAC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7D868-179E-4A51-8755-E4AA41E5034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31891-3C48-45B5-BFBA-915B9D3924F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5C26DA-83EF-4A78-B5A3-C2601676081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ACC4D5-4139-4C69-AACD-8DCC9DD0D7B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454C76-2DC5-479F-927D-50F2914249B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AFA5A5-3CE3-4500-8DF8-0A614FC49C4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E6247CE-A4DE-4CD8-A4B3-9A8D36DFF6F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084FE87-40FF-4210-9F7F-6165A153605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BCD231-79FA-4654-A5AA-0A56A788F79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C76421-3196-45B7-84E0-F48115E021B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C3CA20CF-F902-42F2-94A3-E39651C5D8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a:srcRect l="29486" t="31477" r="3651" b="6384"/>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a:srcRect l="188" t="64999" r="53460" b="4980"/>
          <a:stretch>
            <a:fillRect/>
          </a:stretch>
        </p:blipFill>
        <p:spPr bwMode="auto">
          <a:xfrm>
            <a:off x="0" y="228600"/>
            <a:ext cx="9144000" cy="4425672"/>
          </a:xfrm>
          <a:prstGeom prst="rect">
            <a:avLst/>
          </a:prstGeom>
          <a:noFill/>
          <a:ln w="9525">
            <a:noFill/>
            <a:miter lim="800000"/>
            <a:headEnd/>
            <a:tailEnd/>
          </a:ln>
        </p:spPr>
      </p:pic>
      <p:sp>
        <p:nvSpPr>
          <p:cNvPr id="3" name="TextBox 2"/>
          <p:cNvSpPr txBox="1"/>
          <p:nvPr/>
        </p:nvSpPr>
        <p:spPr>
          <a:xfrm>
            <a:off x="0" y="4724400"/>
            <a:ext cx="9144000" cy="584775"/>
          </a:xfrm>
          <a:prstGeom prst="rect">
            <a:avLst/>
          </a:prstGeom>
          <a:noFill/>
        </p:spPr>
        <p:txBody>
          <a:bodyPr wrap="square" rtlCol="0">
            <a:spAutoFit/>
          </a:bodyPr>
          <a:lstStyle/>
          <a:p>
            <a:r>
              <a:rPr lang="en-US" dirty="0" smtClean="0">
                <a:solidFill>
                  <a:schemeClr val="tx1"/>
                </a:solidFill>
                <a:effectLst>
                  <a:outerShdw blurRad="38100" dist="38100" dir="2700000" algn="tl">
                    <a:srgbClr val="000000">
                      <a:alpha val="43137"/>
                    </a:srgbClr>
                  </a:outerShdw>
                </a:effectLst>
              </a:rPr>
              <a:t>Former normal fault becomes reverse fault</a:t>
            </a:r>
          </a:p>
        </p:txBody>
      </p:sp>
      <p:cxnSp>
        <p:nvCxnSpPr>
          <p:cNvPr id="5" name="Straight Arrow Connector 4"/>
          <p:cNvCxnSpPr/>
          <p:nvPr/>
        </p:nvCxnSpPr>
        <p:spPr bwMode="auto">
          <a:xfrm rot="5400000" flipH="1" flipV="1">
            <a:off x="3771900" y="4457700"/>
            <a:ext cx="685800" cy="1588"/>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10800000" algn="r" rotWithShape="0">
              <a:prstClr val="black">
                <a:alpha val="40000"/>
              </a:prstClr>
            </a:outerShdw>
          </a:effec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3"/>
          <a:srcRect/>
          <a:stretch>
            <a:fillRect/>
          </a:stretch>
        </p:blipFill>
        <p:spPr bwMode="auto">
          <a:xfrm>
            <a:off x="2286000" y="0"/>
            <a:ext cx="4454525" cy="6858000"/>
          </a:xfrm>
          <a:prstGeom prst="rect">
            <a:avLst/>
          </a:prstGeom>
          <a:noFill/>
          <a:ln w="9525">
            <a:noFill/>
            <a:miter lim="800000"/>
            <a:headEnd/>
            <a:tailEnd/>
          </a:ln>
        </p:spPr>
      </p:pic>
      <p:sp>
        <p:nvSpPr>
          <p:cNvPr id="3" name="Freeform 2"/>
          <p:cNvSpPr/>
          <p:nvPr/>
        </p:nvSpPr>
        <p:spPr bwMode="auto">
          <a:xfrm>
            <a:off x="3628901" y="569026"/>
            <a:ext cx="2700647" cy="5404262"/>
          </a:xfrm>
          <a:custGeom>
            <a:avLst/>
            <a:gdLst>
              <a:gd name="connsiteX0" fmla="*/ 0 w 2707574"/>
              <a:gd name="connsiteY0" fmla="*/ 0 h 5486400"/>
              <a:gd name="connsiteX1" fmla="*/ 83127 w 2707574"/>
              <a:gd name="connsiteY1" fmla="*/ 380010 h 5486400"/>
              <a:gd name="connsiteX2" fmla="*/ 380010 w 2707574"/>
              <a:gd name="connsiteY2" fmla="*/ 973776 h 5486400"/>
              <a:gd name="connsiteX3" fmla="*/ 570016 w 2707574"/>
              <a:gd name="connsiteY3" fmla="*/ 1579418 h 5486400"/>
              <a:gd name="connsiteX4" fmla="*/ 1009403 w 2707574"/>
              <a:gd name="connsiteY4" fmla="*/ 2006929 h 5486400"/>
              <a:gd name="connsiteX5" fmla="*/ 1270660 w 2707574"/>
              <a:gd name="connsiteY5" fmla="*/ 2078181 h 5486400"/>
              <a:gd name="connsiteX6" fmla="*/ 1567543 w 2707574"/>
              <a:gd name="connsiteY6" fmla="*/ 2422566 h 5486400"/>
              <a:gd name="connsiteX7" fmla="*/ 2018805 w 2707574"/>
              <a:gd name="connsiteY7" fmla="*/ 3372592 h 5486400"/>
              <a:gd name="connsiteX8" fmla="*/ 1983179 w 2707574"/>
              <a:gd name="connsiteY8" fmla="*/ 4738254 h 5486400"/>
              <a:gd name="connsiteX9" fmla="*/ 2481943 w 2707574"/>
              <a:gd name="connsiteY9" fmla="*/ 5058888 h 5486400"/>
              <a:gd name="connsiteX10" fmla="*/ 2707574 w 2707574"/>
              <a:gd name="connsiteY10" fmla="*/ 5403272 h 5486400"/>
              <a:gd name="connsiteX11" fmla="*/ 2707574 w 2707574"/>
              <a:gd name="connsiteY11" fmla="*/ 5403272 h 5486400"/>
              <a:gd name="connsiteX12" fmla="*/ 2612571 w 2707574"/>
              <a:gd name="connsiteY12" fmla="*/ 5486400 h 5486400"/>
              <a:gd name="connsiteX0" fmla="*/ 0 w 2707574"/>
              <a:gd name="connsiteY0" fmla="*/ 0 h 5486400"/>
              <a:gd name="connsiteX1" fmla="*/ 83127 w 2707574"/>
              <a:gd name="connsiteY1" fmla="*/ 380010 h 5486400"/>
              <a:gd name="connsiteX2" fmla="*/ 380010 w 2707574"/>
              <a:gd name="connsiteY2" fmla="*/ 973776 h 5486400"/>
              <a:gd name="connsiteX3" fmla="*/ 570016 w 2707574"/>
              <a:gd name="connsiteY3" fmla="*/ 1579418 h 5486400"/>
              <a:gd name="connsiteX4" fmla="*/ 1009403 w 2707574"/>
              <a:gd name="connsiteY4" fmla="*/ 2006929 h 5486400"/>
              <a:gd name="connsiteX5" fmla="*/ 1270660 w 2707574"/>
              <a:gd name="connsiteY5" fmla="*/ 2078181 h 5486400"/>
              <a:gd name="connsiteX6" fmla="*/ 1567543 w 2707574"/>
              <a:gd name="connsiteY6" fmla="*/ 2422566 h 5486400"/>
              <a:gd name="connsiteX7" fmla="*/ 2018805 w 2707574"/>
              <a:gd name="connsiteY7" fmla="*/ 3372592 h 5486400"/>
              <a:gd name="connsiteX8" fmla="*/ 1983179 w 2707574"/>
              <a:gd name="connsiteY8" fmla="*/ 4738254 h 5486400"/>
              <a:gd name="connsiteX9" fmla="*/ 1995055 w 2707574"/>
              <a:gd name="connsiteY9" fmla="*/ 4750129 h 5486400"/>
              <a:gd name="connsiteX10" fmla="*/ 2481943 w 2707574"/>
              <a:gd name="connsiteY10" fmla="*/ 5058888 h 5486400"/>
              <a:gd name="connsiteX11" fmla="*/ 2707574 w 2707574"/>
              <a:gd name="connsiteY11" fmla="*/ 5403272 h 5486400"/>
              <a:gd name="connsiteX12" fmla="*/ 2707574 w 2707574"/>
              <a:gd name="connsiteY12" fmla="*/ 5403272 h 5486400"/>
              <a:gd name="connsiteX13" fmla="*/ 2612571 w 2707574"/>
              <a:gd name="connsiteY13" fmla="*/ 5486400 h 5486400"/>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567543 w 2707574"/>
              <a:gd name="connsiteY6" fmla="*/ 2422566 h 5403272"/>
              <a:gd name="connsiteX7" fmla="*/ 2018805 w 2707574"/>
              <a:gd name="connsiteY7" fmla="*/ 3372592 h 5403272"/>
              <a:gd name="connsiteX8" fmla="*/ 1983179 w 2707574"/>
              <a:gd name="connsiteY8" fmla="*/ 4738254 h 5403272"/>
              <a:gd name="connsiteX9" fmla="*/ 1995055 w 2707574"/>
              <a:gd name="connsiteY9" fmla="*/ 47501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567543 w 2707574"/>
              <a:gd name="connsiteY6" fmla="*/ 2422566 h 5403272"/>
              <a:gd name="connsiteX7" fmla="*/ 2018805 w 2707574"/>
              <a:gd name="connsiteY7" fmla="*/ 3372592 h 5403272"/>
              <a:gd name="connsiteX8" fmla="*/ 1983179 w 2707574"/>
              <a:gd name="connsiteY8" fmla="*/ 4738254 h 5403272"/>
              <a:gd name="connsiteX9" fmla="*/ 2481943 w 2707574"/>
              <a:gd name="connsiteY9" fmla="*/ 5058888 h 5403272"/>
              <a:gd name="connsiteX10" fmla="*/ 2707574 w 2707574"/>
              <a:gd name="connsiteY10" fmla="*/ 5403272 h 5403272"/>
              <a:gd name="connsiteX11" fmla="*/ 2707574 w 2707574"/>
              <a:gd name="connsiteY11"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567543 w 2707574"/>
              <a:gd name="connsiteY6" fmla="*/ 2422566 h 5403272"/>
              <a:gd name="connsiteX7" fmla="*/ 2018805 w 2707574"/>
              <a:gd name="connsiteY7" fmla="*/ 3372592 h 5403272"/>
              <a:gd name="connsiteX8" fmla="*/ 1983179 w 2707574"/>
              <a:gd name="connsiteY8" fmla="*/ 4738254 h 5403272"/>
              <a:gd name="connsiteX9" fmla="*/ 2352304 w 2707574"/>
              <a:gd name="connsiteY9" fmla="*/ 47501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567543 w 2707574"/>
              <a:gd name="connsiteY6" fmla="*/ 2422566 h 5403272"/>
              <a:gd name="connsiteX7" fmla="*/ 2018805 w 2707574"/>
              <a:gd name="connsiteY7" fmla="*/ 3372592 h 5403272"/>
              <a:gd name="connsiteX8" fmla="*/ 1983179 w 2707574"/>
              <a:gd name="connsiteY8" fmla="*/ 4738254 h 5403272"/>
              <a:gd name="connsiteX9" fmla="*/ 2211779 w 2707574"/>
              <a:gd name="connsiteY9" fmla="*/ 4521529 h 5403272"/>
              <a:gd name="connsiteX10" fmla="*/ 2352304 w 2707574"/>
              <a:gd name="connsiteY10" fmla="*/ 4750129 h 5403272"/>
              <a:gd name="connsiteX11" fmla="*/ 2481943 w 2707574"/>
              <a:gd name="connsiteY11" fmla="*/ 5058888 h 5403272"/>
              <a:gd name="connsiteX12" fmla="*/ 2707574 w 2707574"/>
              <a:gd name="connsiteY12" fmla="*/ 5403272 h 5403272"/>
              <a:gd name="connsiteX13" fmla="*/ 2707574 w 2707574"/>
              <a:gd name="connsiteY13"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567543 w 2707574"/>
              <a:gd name="connsiteY6" fmla="*/ 2422566 h 5403272"/>
              <a:gd name="connsiteX7" fmla="*/ 2018805 w 2707574"/>
              <a:gd name="connsiteY7" fmla="*/ 3372592 h 5403272"/>
              <a:gd name="connsiteX8" fmla="*/ 2364179 w 2707574"/>
              <a:gd name="connsiteY8" fmla="*/ 4281054 h 5403272"/>
              <a:gd name="connsiteX9" fmla="*/ 2211779 w 2707574"/>
              <a:gd name="connsiteY9" fmla="*/ 4521529 h 5403272"/>
              <a:gd name="connsiteX10" fmla="*/ 2352304 w 2707574"/>
              <a:gd name="connsiteY10" fmla="*/ 4750129 h 5403272"/>
              <a:gd name="connsiteX11" fmla="*/ 2481943 w 2707574"/>
              <a:gd name="connsiteY11" fmla="*/ 5058888 h 5403272"/>
              <a:gd name="connsiteX12" fmla="*/ 2707574 w 2707574"/>
              <a:gd name="connsiteY12" fmla="*/ 5403272 h 5403272"/>
              <a:gd name="connsiteX13" fmla="*/ 2707574 w 2707574"/>
              <a:gd name="connsiteY13"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567543 w 2707574"/>
              <a:gd name="connsiteY6" fmla="*/ 2422566 h 5403272"/>
              <a:gd name="connsiteX7" fmla="*/ 2018805 w 2707574"/>
              <a:gd name="connsiteY7" fmla="*/ 3372592 h 5403272"/>
              <a:gd name="connsiteX8" fmla="*/ 2211779 w 2707574"/>
              <a:gd name="connsiteY8" fmla="*/ 4521529 h 5403272"/>
              <a:gd name="connsiteX9" fmla="*/ 2352304 w 2707574"/>
              <a:gd name="connsiteY9" fmla="*/ 47501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567543 w 2707574"/>
              <a:gd name="connsiteY6" fmla="*/ 2422566 h 5403272"/>
              <a:gd name="connsiteX7" fmla="*/ 2018805 w 2707574"/>
              <a:gd name="connsiteY7" fmla="*/ 3372592 h 5403272"/>
              <a:gd name="connsiteX8" fmla="*/ 2059379 w 2707574"/>
              <a:gd name="connsiteY8" fmla="*/ 4521529 h 5403272"/>
              <a:gd name="connsiteX9" fmla="*/ 2352304 w 2707574"/>
              <a:gd name="connsiteY9" fmla="*/ 47501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567543 w 2707574"/>
              <a:gd name="connsiteY6" fmla="*/ 2422566 h 5403272"/>
              <a:gd name="connsiteX7" fmla="*/ 2018805 w 2707574"/>
              <a:gd name="connsiteY7" fmla="*/ 3372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567543 w 2707574"/>
              <a:gd name="connsiteY6" fmla="*/ 2422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567543 w 2707574"/>
              <a:gd name="connsiteY6" fmla="*/ 2422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567543 w 2707574"/>
              <a:gd name="connsiteY6" fmla="*/ 2422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567543 w 2707574"/>
              <a:gd name="connsiteY6" fmla="*/ 2422566 h 5403272"/>
              <a:gd name="connsiteX7" fmla="*/ 2018805 w 2707574"/>
              <a:gd name="connsiteY7" fmla="*/ 3753592 h 5403272"/>
              <a:gd name="connsiteX8" fmla="*/ 1781876 w 2707574"/>
              <a:gd name="connsiteY8" fmla="*/ 3754334 h 5403272"/>
              <a:gd name="connsiteX9" fmla="*/ 2059379 w 2707574"/>
              <a:gd name="connsiteY9" fmla="*/ 4521529 h 5403272"/>
              <a:gd name="connsiteX10" fmla="*/ 2199904 w 2707574"/>
              <a:gd name="connsiteY10" fmla="*/ 4902529 h 5403272"/>
              <a:gd name="connsiteX11" fmla="*/ 2481943 w 2707574"/>
              <a:gd name="connsiteY11" fmla="*/ 5058888 h 5403272"/>
              <a:gd name="connsiteX12" fmla="*/ 2707574 w 2707574"/>
              <a:gd name="connsiteY12" fmla="*/ 5403272 h 5403272"/>
              <a:gd name="connsiteX13" fmla="*/ 2707574 w 2707574"/>
              <a:gd name="connsiteY13"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567543 w 2707574"/>
              <a:gd name="connsiteY6" fmla="*/ 2422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567543 w 2707574"/>
              <a:gd name="connsiteY6" fmla="*/ 2422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567543 w 2707574"/>
              <a:gd name="connsiteY6" fmla="*/ 2422566 h 5403272"/>
              <a:gd name="connsiteX7" fmla="*/ 19426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567543 w 2707574"/>
              <a:gd name="connsiteY6" fmla="*/ 2422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567543 w 2707574"/>
              <a:gd name="connsiteY6" fmla="*/ 2422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719943 w 2707574"/>
              <a:gd name="connsiteY6" fmla="*/ 2803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270660 w 2707574"/>
              <a:gd name="connsiteY5" fmla="*/ 2078181 h 5403272"/>
              <a:gd name="connsiteX6" fmla="*/ 1719943 w 2707574"/>
              <a:gd name="connsiteY6" fmla="*/ 2803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423060 w 2707574"/>
              <a:gd name="connsiteY5" fmla="*/ 2154381 h 5403272"/>
              <a:gd name="connsiteX6" fmla="*/ 1719943 w 2707574"/>
              <a:gd name="connsiteY6" fmla="*/ 2803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423060 w 2707574"/>
              <a:gd name="connsiteY5" fmla="*/ 2154381 h 5403272"/>
              <a:gd name="connsiteX6" fmla="*/ 1719943 w 2707574"/>
              <a:gd name="connsiteY6" fmla="*/ 2803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423060 w 2707574"/>
              <a:gd name="connsiteY5" fmla="*/ 2154381 h 5403272"/>
              <a:gd name="connsiteX6" fmla="*/ 1719943 w 2707574"/>
              <a:gd name="connsiteY6" fmla="*/ 2803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423060 w 2707574"/>
              <a:gd name="connsiteY5" fmla="*/ 2154381 h 5403272"/>
              <a:gd name="connsiteX6" fmla="*/ 1719943 w 2707574"/>
              <a:gd name="connsiteY6" fmla="*/ 2803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880176 w 2707574"/>
              <a:gd name="connsiteY4" fmla="*/ 1582634 h 5403272"/>
              <a:gd name="connsiteX5" fmla="*/ 1009403 w 2707574"/>
              <a:gd name="connsiteY5" fmla="*/ 2006929 h 5403272"/>
              <a:gd name="connsiteX6" fmla="*/ 1423060 w 2707574"/>
              <a:gd name="connsiteY6" fmla="*/ 2154381 h 5403272"/>
              <a:gd name="connsiteX7" fmla="*/ 1719943 w 2707574"/>
              <a:gd name="connsiteY7" fmla="*/ 2803566 h 5403272"/>
              <a:gd name="connsiteX8" fmla="*/ 2018805 w 2707574"/>
              <a:gd name="connsiteY8" fmla="*/ 3753592 h 5403272"/>
              <a:gd name="connsiteX9" fmla="*/ 2059379 w 2707574"/>
              <a:gd name="connsiteY9" fmla="*/ 4521529 h 5403272"/>
              <a:gd name="connsiteX10" fmla="*/ 2199904 w 2707574"/>
              <a:gd name="connsiteY10" fmla="*/ 4902529 h 5403272"/>
              <a:gd name="connsiteX11" fmla="*/ 2481943 w 2707574"/>
              <a:gd name="connsiteY11" fmla="*/ 5058888 h 5403272"/>
              <a:gd name="connsiteX12" fmla="*/ 2707574 w 2707574"/>
              <a:gd name="connsiteY12" fmla="*/ 5403272 h 5403272"/>
              <a:gd name="connsiteX13" fmla="*/ 2707574 w 2707574"/>
              <a:gd name="connsiteY13"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570016 w 2707574"/>
              <a:gd name="connsiteY3" fmla="*/ 1579418 h 5403272"/>
              <a:gd name="connsiteX4" fmla="*/ 1009403 w 2707574"/>
              <a:gd name="connsiteY4" fmla="*/ 2006929 h 5403272"/>
              <a:gd name="connsiteX5" fmla="*/ 1423060 w 2707574"/>
              <a:gd name="connsiteY5" fmla="*/ 2154381 h 5403272"/>
              <a:gd name="connsiteX6" fmla="*/ 1719943 w 2707574"/>
              <a:gd name="connsiteY6" fmla="*/ 2803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798616 w 2707574"/>
              <a:gd name="connsiteY3" fmla="*/ 1503218 h 5403272"/>
              <a:gd name="connsiteX4" fmla="*/ 1009403 w 2707574"/>
              <a:gd name="connsiteY4" fmla="*/ 2006929 h 5403272"/>
              <a:gd name="connsiteX5" fmla="*/ 1423060 w 2707574"/>
              <a:gd name="connsiteY5" fmla="*/ 2154381 h 5403272"/>
              <a:gd name="connsiteX6" fmla="*/ 1719943 w 2707574"/>
              <a:gd name="connsiteY6" fmla="*/ 2803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646216 w 2707574"/>
              <a:gd name="connsiteY3" fmla="*/ 1579418 h 5403272"/>
              <a:gd name="connsiteX4" fmla="*/ 1009403 w 2707574"/>
              <a:gd name="connsiteY4" fmla="*/ 2006929 h 5403272"/>
              <a:gd name="connsiteX5" fmla="*/ 1423060 w 2707574"/>
              <a:gd name="connsiteY5" fmla="*/ 2154381 h 5403272"/>
              <a:gd name="connsiteX6" fmla="*/ 1719943 w 2707574"/>
              <a:gd name="connsiteY6" fmla="*/ 2803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83127 w 2707574"/>
              <a:gd name="connsiteY1" fmla="*/ 380010 h 5403272"/>
              <a:gd name="connsiteX2" fmla="*/ 226126 w 2707574"/>
              <a:gd name="connsiteY2" fmla="*/ 395184 h 5403272"/>
              <a:gd name="connsiteX3" fmla="*/ 380010 w 2707574"/>
              <a:gd name="connsiteY3" fmla="*/ 973776 h 5403272"/>
              <a:gd name="connsiteX4" fmla="*/ 646216 w 2707574"/>
              <a:gd name="connsiteY4" fmla="*/ 1579418 h 5403272"/>
              <a:gd name="connsiteX5" fmla="*/ 1009403 w 2707574"/>
              <a:gd name="connsiteY5" fmla="*/ 2006929 h 5403272"/>
              <a:gd name="connsiteX6" fmla="*/ 1423060 w 2707574"/>
              <a:gd name="connsiteY6" fmla="*/ 2154381 h 5403272"/>
              <a:gd name="connsiteX7" fmla="*/ 1719943 w 2707574"/>
              <a:gd name="connsiteY7" fmla="*/ 2803566 h 5403272"/>
              <a:gd name="connsiteX8" fmla="*/ 2018805 w 2707574"/>
              <a:gd name="connsiteY8" fmla="*/ 3753592 h 5403272"/>
              <a:gd name="connsiteX9" fmla="*/ 2059379 w 2707574"/>
              <a:gd name="connsiteY9" fmla="*/ 4521529 h 5403272"/>
              <a:gd name="connsiteX10" fmla="*/ 2199904 w 2707574"/>
              <a:gd name="connsiteY10" fmla="*/ 4902529 h 5403272"/>
              <a:gd name="connsiteX11" fmla="*/ 2481943 w 2707574"/>
              <a:gd name="connsiteY11" fmla="*/ 5058888 h 5403272"/>
              <a:gd name="connsiteX12" fmla="*/ 2707574 w 2707574"/>
              <a:gd name="connsiteY12" fmla="*/ 5403272 h 5403272"/>
              <a:gd name="connsiteX13" fmla="*/ 2707574 w 2707574"/>
              <a:gd name="connsiteY13" fmla="*/ 5403272 h 5403272"/>
              <a:gd name="connsiteX0" fmla="*/ 0 w 2707574"/>
              <a:gd name="connsiteY0" fmla="*/ 0 h 5403272"/>
              <a:gd name="connsiteX1" fmla="*/ 83127 w 2707574"/>
              <a:gd name="connsiteY1" fmla="*/ 380010 h 5403272"/>
              <a:gd name="connsiteX2" fmla="*/ 380010 w 2707574"/>
              <a:gd name="connsiteY2" fmla="*/ 973776 h 5403272"/>
              <a:gd name="connsiteX3" fmla="*/ 646216 w 2707574"/>
              <a:gd name="connsiteY3" fmla="*/ 1579418 h 5403272"/>
              <a:gd name="connsiteX4" fmla="*/ 1009403 w 2707574"/>
              <a:gd name="connsiteY4" fmla="*/ 2006929 h 5403272"/>
              <a:gd name="connsiteX5" fmla="*/ 1423060 w 2707574"/>
              <a:gd name="connsiteY5" fmla="*/ 2154381 h 5403272"/>
              <a:gd name="connsiteX6" fmla="*/ 1719943 w 2707574"/>
              <a:gd name="connsiteY6" fmla="*/ 2803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707574"/>
              <a:gd name="connsiteY0" fmla="*/ 0 h 5403272"/>
              <a:gd name="connsiteX1" fmla="*/ 159327 w 2707574"/>
              <a:gd name="connsiteY1" fmla="*/ 380010 h 5403272"/>
              <a:gd name="connsiteX2" fmla="*/ 380010 w 2707574"/>
              <a:gd name="connsiteY2" fmla="*/ 973776 h 5403272"/>
              <a:gd name="connsiteX3" fmla="*/ 646216 w 2707574"/>
              <a:gd name="connsiteY3" fmla="*/ 1579418 h 5403272"/>
              <a:gd name="connsiteX4" fmla="*/ 1009403 w 2707574"/>
              <a:gd name="connsiteY4" fmla="*/ 2006929 h 5403272"/>
              <a:gd name="connsiteX5" fmla="*/ 1423060 w 2707574"/>
              <a:gd name="connsiteY5" fmla="*/ 2154381 h 5403272"/>
              <a:gd name="connsiteX6" fmla="*/ 1719943 w 2707574"/>
              <a:gd name="connsiteY6" fmla="*/ 2803566 h 5403272"/>
              <a:gd name="connsiteX7" fmla="*/ 2018805 w 2707574"/>
              <a:gd name="connsiteY7" fmla="*/ 3753592 h 5403272"/>
              <a:gd name="connsiteX8" fmla="*/ 2059379 w 2707574"/>
              <a:gd name="connsiteY8" fmla="*/ 4521529 h 5403272"/>
              <a:gd name="connsiteX9" fmla="*/ 2199904 w 2707574"/>
              <a:gd name="connsiteY9" fmla="*/ 4902529 h 5403272"/>
              <a:gd name="connsiteX10" fmla="*/ 2481943 w 2707574"/>
              <a:gd name="connsiteY10" fmla="*/ 5058888 h 5403272"/>
              <a:gd name="connsiteX11" fmla="*/ 2707574 w 2707574"/>
              <a:gd name="connsiteY11" fmla="*/ 5403272 h 5403272"/>
              <a:gd name="connsiteX12" fmla="*/ 2707574 w 2707574"/>
              <a:gd name="connsiteY12" fmla="*/ 5403272 h 5403272"/>
              <a:gd name="connsiteX0" fmla="*/ 0 w 2548247"/>
              <a:gd name="connsiteY0" fmla="*/ 0 h 5023262"/>
              <a:gd name="connsiteX1" fmla="*/ 220683 w 2548247"/>
              <a:gd name="connsiteY1" fmla="*/ 593766 h 5023262"/>
              <a:gd name="connsiteX2" fmla="*/ 486889 w 2548247"/>
              <a:gd name="connsiteY2" fmla="*/ 1199408 h 5023262"/>
              <a:gd name="connsiteX3" fmla="*/ 850076 w 2548247"/>
              <a:gd name="connsiteY3" fmla="*/ 1626919 h 5023262"/>
              <a:gd name="connsiteX4" fmla="*/ 1263733 w 2548247"/>
              <a:gd name="connsiteY4" fmla="*/ 1774371 h 5023262"/>
              <a:gd name="connsiteX5" fmla="*/ 1560616 w 2548247"/>
              <a:gd name="connsiteY5" fmla="*/ 2423556 h 5023262"/>
              <a:gd name="connsiteX6" fmla="*/ 1859478 w 2548247"/>
              <a:gd name="connsiteY6" fmla="*/ 3373582 h 5023262"/>
              <a:gd name="connsiteX7" fmla="*/ 1900052 w 2548247"/>
              <a:gd name="connsiteY7" fmla="*/ 4141519 h 5023262"/>
              <a:gd name="connsiteX8" fmla="*/ 2040577 w 2548247"/>
              <a:gd name="connsiteY8" fmla="*/ 4522519 h 5023262"/>
              <a:gd name="connsiteX9" fmla="*/ 2322616 w 2548247"/>
              <a:gd name="connsiteY9" fmla="*/ 4678878 h 5023262"/>
              <a:gd name="connsiteX10" fmla="*/ 2548247 w 2548247"/>
              <a:gd name="connsiteY10" fmla="*/ 5023262 h 5023262"/>
              <a:gd name="connsiteX11" fmla="*/ 2548247 w 2548247"/>
              <a:gd name="connsiteY11" fmla="*/ 5023262 h 5023262"/>
              <a:gd name="connsiteX0" fmla="*/ 0 w 2700647"/>
              <a:gd name="connsiteY0" fmla="*/ 0 h 5404262"/>
              <a:gd name="connsiteX1" fmla="*/ 373083 w 2700647"/>
              <a:gd name="connsiteY1" fmla="*/ 974766 h 5404262"/>
              <a:gd name="connsiteX2" fmla="*/ 639289 w 2700647"/>
              <a:gd name="connsiteY2" fmla="*/ 1580408 h 5404262"/>
              <a:gd name="connsiteX3" fmla="*/ 1002476 w 2700647"/>
              <a:gd name="connsiteY3" fmla="*/ 2007919 h 5404262"/>
              <a:gd name="connsiteX4" fmla="*/ 1416133 w 2700647"/>
              <a:gd name="connsiteY4" fmla="*/ 2155371 h 5404262"/>
              <a:gd name="connsiteX5" fmla="*/ 1713016 w 2700647"/>
              <a:gd name="connsiteY5" fmla="*/ 2804556 h 5404262"/>
              <a:gd name="connsiteX6" fmla="*/ 2011878 w 2700647"/>
              <a:gd name="connsiteY6" fmla="*/ 3754582 h 5404262"/>
              <a:gd name="connsiteX7" fmla="*/ 2052452 w 2700647"/>
              <a:gd name="connsiteY7" fmla="*/ 4522519 h 5404262"/>
              <a:gd name="connsiteX8" fmla="*/ 2192977 w 2700647"/>
              <a:gd name="connsiteY8" fmla="*/ 4903519 h 5404262"/>
              <a:gd name="connsiteX9" fmla="*/ 2475016 w 2700647"/>
              <a:gd name="connsiteY9" fmla="*/ 5059878 h 5404262"/>
              <a:gd name="connsiteX10" fmla="*/ 2700647 w 2700647"/>
              <a:gd name="connsiteY10" fmla="*/ 5404262 h 5404262"/>
              <a:gd name="connsiteX11" fmla="*/ 2700647 w 2700647"/>
              <a:gd name="connsiteY11" fmla="*/ 5404262 h 540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647" h="5404262">
                <a:moveTo>
                  <a:pt x="0" y="0"/>
                </a:moveTo>
                <a:cubicBezTo>
                  <a:pt x="63335" y="162296"/>
                  <a:pt x="266535" y="711365"/>
                  <a:pt x="373083" y="974766"/>
                </a:cubicBezTo>
                <a:cubicBezTo>
                  <a:pt x="479631" y="1238167"/>
                  <a:pt x="534390" y="1408216"/>
                  <a:pt x="639289" y="1580408"/>
                </a:cubicBezTo>
                <a:cubicBezTo>
                  <a:pt x="744188" y="1752600"/>
                  <a:pt x="860302" y="1912092"/>
                  <a:pt x="1002476" y="2007919"/>
                </a:cubicBezTo>
                <a:cubicBezTo>
                  <a:pt x="1182750" y="2052946"/>
                  <a:pt x="1297710" y="2022598"/>
                  <a:pt x="1416133" y="2155371"/>
                </a:cubicBezTo>
                <a:cubicBezTo>
                  <a:pt x="1496456" y="2345294"/>
                  <a:pt x="1588325" y="2525321"/>
                  <a:pt x="1713016" y="2804556"/>
                </a:cubicBezTo>
                <a:cubicBezTo>
                  <a:pt x="1888507" y="3064741"/>
                  <a:pt x="1968005" y="3334905"/>
                  <a:pt x="2011878" y="3754582"/>
                </a:cubicBezTo>
                <a:cubicBezTo>
                  <a:pt x="2004951" y="4129809"/>
                  <a:pt x="2022269" y="4331030"/>
                  <a:pt x="2052452" y="4522519"/>
                </a:cubicBezTo>
                <a:cubicBezTo>
                  <a:pt x="2082635" y="4714008"/>
                  <a:pt x="2122550" y="4813959"/>
                  <a:pt x="2192977" y="4903519"/>
                </a:cubicBezTo>
                <a:cubicBezTo>
                  <a:pt x="2263404" y="4993079"/>
                  <a:pt x="2390404" y="4976421"/>
                  <a:pt x="2475016" y="5059878"/>
                </a:cubicBezTo>
                <a:cubicBezTo>
                  <a:pt x="2559628" y="5143335"/>
                  <a:pt x="2700647" y="5404262"/>
                  <a:pt x="2700647" y="5404262"/>
                </a:cubicBezTo>
                <a:lnTo>
                  <a:pt x="2700647" y="5404262"/>
                </a:lnTo>
              </a:path>
            </a:pathLst>
          </a:custGeom>
          <a:noFill/>
          <a:ln w="76200" cap="flat" cmpd="sng" algn="ctr">
            <a:solidFill>
              <a:srgbClr val="FF0000"/>
            </a:solidFill>
            <a:prstDash val="solid"/>
            <a:round/>
            <a:headEnd type="none" w="med" len="med"/>
            <a:tailEnd type="none" w="med" len="med"/>
          </a:ln>
          <a:effectLst>
            <a:outerShdw blurRad="50800" dist="63500" algn="l" rotWithShape="0">
              <a:prstClr val="black">
                <a:alpha val="48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latin typeface="Arial" charset="0"/>
            </a:endParaRPr>
          </a:p>
        </p:txBody>
      </p:sp>
      <p:cxnSp>
        <p:nvCxnSpPr>
          <p:cNvPr id="5" name="Straight Arrow Connector 4"/>
          <p:cNvCxnSpPr/>
          <p:nvPr/>
        </p:nvCxnSpPr>
        <p:spPr bwMode="auto">
          <a:xfrm flipV="1">
            <a:off x="5257800" y="2971800"/>
            <a:ext cx="304800" cy="152400"/>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6" name="Straight Arrow Connector 5"/>
          <p:cNvCxnSpPr/>
          <p:nvPr/>
        </p:nvCxnSpPr>
        <p:spPr bwMode="auto">
          <a:xfrm flipV="1">
            <a:off x="4953000" y="3124200"/>
            <a:ext cx="304800" cy="152400"/>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11" name="Straight Arrow Connector 10"/>
          <p:cNvCxnSpPr/>
          <p:nvPr/>
        </p:nvCxnSpPr>
        <p:spPr bwMode="auto">
          <a:xfrm flipV="1">
            <a:off x="3810000" y="914400"/>
            <a:ext cx="304800" cy="152400"/>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12" name="Straight Arrow Connector 11"/>
          <p:cNvCxnSpPr/>
          <p:nvPr/>
        </p:nvCxnSpPr>
        <p:spPr bwMode="auto">
          <a:xfrm flipV="1">
            <a:off x="3505200" y="1066800"/>
            <a:ext cx="304800" cy="152400"/>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13" name="Straight Arrow Connector 12"/>
          <p:cNvCxnSpPr/>
          <p:nvPr/>
        </p:nvCxnSpPr>
        <p:spPr bwMode="auto">
          <a:xfrm flipV="1">
            <a:off x="5791200" y="5257800"/>
            <a:ext cx="304800" cy="152400"/>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14" name="Straight Arrow Connector 13"/>
          <p:cNvCxnSpPr/>
          <p:nvPr/>
        </p:nvCxnSpPr>
        <p:spPr bwMode="auto">
          <a:xfrm flipV="1">
            <a:off x="5486400" y="5410200"/>
            <a:ext cx="304800" cy="152400"/>
          </a:xfrm>
          <a:prstGeom prst="straightConnector1">
            <a:avLst/>
          </a:prstGeom>
          <a:solidFill>
            <a:schemeClr val="accent1"/>
          </a:solidFill>
          <a:ln w="50800"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ocline.jpg"/>
          <p:cNvPicPr>
            <a:picLocks noChangeAspect="1"/>
          </p:cNvPicPr>
          <p:nvPr/>
        </p:nvPicPr>
        <p:blipFill>
          <a:blip r:embed="rId3"/>
          <a:stretch>
            <a:fillRect/>
          </a:stretch>
        </p:blipFill>
        <p:spPr>
          <a:xfrm>
            <a:off x="-114300" y="-1"/>
            <a:ext cx="9372600" cy="6858001"/>
          </a:xfrm>
          <a:prstGeom prst="rect">
            <a:avLst/>
          </a:prstGeom>
        </p:spPr>
      </p:pic>
      <p:sp>
        <p:nvSpPr>
          <p:cNvPr id="5" name="TextBox 4"/>
          <p:cNvSpPr txBox="1"/>
          <p:nvPr/>
        </p:nvSpPr>
        <p:spPr>
          <a:xfrm rot="17896063">
            <a:off x="1058574" y="3144397"/>
            <a:ext cx="6797685" cy="584775"/>
          </a:xfrm>
          <a:prstGeom prst="rect">
            <a:avLst/>
          </a:prstGeom>
          <a:noFill/>
          <a:scene3d>
            <a:camera prst="orthographicFront">
              <a:rot lat="0" lon="3600000" rev="0"/>
            </a:camera>
            <a:lightRig rig="threePt" dir="t"/>
          </a:scene3d>
        </p:spPr>
        <p:txBody>
          <a:bodyPr wrap="square" rtlCol="0">
            <a:spAutoFit/>
          </a:bodyPr>
          <a:lstStyle/>
          <a:p>
            <a:r>
              <a:rPr lang="en-US" spc="600" dirty="0" smtClean="0">
                <a:effectLst>
                  <a:outerShdw blurRad="38100" dist="38100" dir="2700000" algn="tl">
                    <a:srgbClr val="000000">
                      <a:alpha val="43137"/>
                    </a:srgbClr>
                  </a:outerShdw>
                </a:effectLst>
              </a:rPr>
              <a:t>East Kaibab Monocline</a:t>
            </a:r>
          </a:p>
        </p:txBody>
      </p:sp>
      <p:pic>
        <p:nvPicPr>
          <p:cNvPr id="6" name="Picture 2"/>
          <p:cNvPicPr>
            <a:picLocks noChangeAspect="1" noChangeArrowheads="1"/>
          </p:cNvPicPr>
          <p:nvPr/>
        </p:nvPicPr>
        <p:blipFill>
          <a:blip r:embed="rId4"/>
          <a:srcRect l="188" t="64999" r="53460" b="4980"/>
          <a:stretch>
            <a:fillRect/>
          </a:stretch>
        </p:blipFill>
        <p:spPr bwMode="auto">
          <a:xfrm>
            <a:off x="6553200" y="0"/>
            <a:ext cx="2590800" cy="1253940"/>
          </a:xfrm>
          <a:prstGeom prst="rect">
            <a:avLst/>
          </a:prstGeom>
          <a:noFill/>
          <a:ln w="9525">
            <a:noFill/>
            <a:miter lim="800000"/>
            <a:headEnd/>
            <a:tailEnd/>
          </a:ln>
          <a:effectLst>
            <a:outerShdw blurRad="50800" dist="50800" dir="8100000" sx="102000" sy="102000" algn="tr" rotWithShape="0">
              <a:prstClr val="black">
                <a:alpha val="40000"/>
              </a:prst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Picture 2" descr="http://web.mst.edu/~rogersda/cp_megalandslides/0558-view_of_e_kaibab_monocline_from_top_of_eminence_breaks_route(tatahatso_point)-enhanced.jpg"/>
          <p:cNvPicPr>
            <a:picLocks noChangeAspect="1" noChangeArrowheads="1"/>
          </p:cNvPicPr>
          <p:nvPr/>
        </p:nvPicPr>
        <p:blipFill>
          <a:blip r:embed="rId3" cstate="print"/>
          <a:srcRect/>
          <a:stretch>
            <a:fillRect/>
          </a:stretch>
        </p:blipFill>
        <p:spPr bwMode="auto">
          <a:xfrm>
            <a:off x="1" y="0"/>
            <a:ext cx="9158198" cy="6857999"/>
          </a:xfrm>
          <a:prstGeom prst="rect">
            <a:avLst/>
          </a:prstGeom>
          <a:noFill/>
        </p:spPr>
      </p:pic>
      <p:sp>
        <p:nvSpPr>
          <p:cNvPr id="3" name="TextBox 2"/>
          <p:cNvSpPr txBox="1"/>
          <p:nvPr/>
        </p:nvSpPr>
        <p:spPr>
          <a:xfrm>
            <a:off x="990600" y="2133600"/>
            <a:ext cx="7315200" cy="584775"/>
          </a:xfrm>
          <a:prstGeom prst="rect">
            <a:avLst/>
          </a:prstGeom>
          <a:noFill/>
        </p:spPr>
        <p:txBody>
          <a:bodyPr wrap="square" rtlCol="0">
            <a:spAutoFit/>
          </a:bodyPr>
          <a:lstStyle/>
          <a:p>
            <a:r>
              <a:rPr lang="en-US" b="0" i="1" spc="600" dirty="0" smtClean="0">
                <a:effectLst>
                  <a:outerShdw blurRad="38100" dist="38100" dir="2700000" algn="tl">
                    <a:srgbClr val="000000">
                      <a:alpha val="43137"/>
                    </a:srgbClr>
                  </a:outerShdw>
                </a:effectLst>
              </a:rPr>
              <a:t>East Kaibab Monocline</a:t>
            </a:r>
          </a:p>
        </p:txBody>
      </p:sp>
      <p:sp>
        <p:nvSpPr>
          <p:cNvPr id="4" name="Up Arrow 3"/>
          <p:cNvSpPr/>
          <p:nvPr/>
        </p:nvSpPr>
        <p:spPr bwMode="auto">
          <a:xfrm>
            <a:off x="3467100" y="5334000"/>
            <a:ext cx="2171700" cy="990600"/>
          </a:xfrm>
          <a:prstGeom prst="upArrow">
            <a:avLst>
              <a:gd name="adj1" fmla="val 50000"/>
              <a:gd name="adj2" fmla="val 65585"/>
            </a:avLst>
          </a:prstGeom>
          <a:solidFill>
            <a:schemeClr val="bg1"/>
          </a:solidFill>
          <a:ln w="38100" cap="flat" cmpd="sng" algn="ctr">
            <a:solidFill>
              <a:schemeClr val="tx1"/>
            </a:solidFill>
            <a:prstDash val="solid"/>
            <a:round/>
            <a:headEnd type="none" w="med" len="med"/>
            <a:tailEnd type="triangle" w="med" len="med"/>
          </a:ln>
          <a:effectLst/>
          <a:scene3d>
            <a:camera prst="orthographicFront">
              <a:rot lat="18600000" lon="0" rev="0"/>
            </a:camera>
            <a:lightRig rig="threePt" dir="t"/>
          </a:scene3d>
          <a:sp3d>
            <a:bevelT w="165100" prst="coolSlant"/>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chemeClr val="tx1"/>
                </a:solidFill>
              </a:rPr>
              <a:t>WEST</a:t>
            </a:r>
            <a:endParaRPr kumimoji="0" lang="en-US" sz="2400" b="1"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355600" y="2336393"/>
            <a:ext cx="8432800" cy="2185214"/>
          </a:xfrm>
          <a:prstGeom prst="rect">
            <a:avLst/>
          </a:prstGeom>
          <a:noFill/>
          <a:ln w="38100">
            <a:noFill/>
            <a:miter lim="800000"/>
            <a:headEnd/>
            <a:tailEnd/>
          </a:ln>
        </p:spPr>
        <p:txBody>
          <a:bodyPr wrap="square">
            <a:spAutoFit/>
          </a:bodyPr>
          <a:lstStyle/>
          <a:p>
            <a:pPr>
              <a:spcBef>
                <a:spcPct val="50000"/>
              </a:spcBef>
            </a:pPr>
            <a:r>
              <a:rPr lang="en-US" sz="4000" dirty="0"/>
              <a:t>Act </a:t>
            </a:r>
            <a:r>
              <a:rPr lang="en-US" sz="4000" dirty="0" smtClean="0"/>
              <a:t>5</a:t>
            </a:r>
            <a:endParaRPr lang="en-US" sz="4000" dirty="0"/>
          </a:p>
          <a:p>
            <a:pPr>
              <a:spcBef>
                <a:spcPct val="50000"/>
              </a:spcBef>
            </a:pPr>
            <a:r>
              <a:rPr lang="en-US" dirty="0" smtClean="0"/>
              <a:t>“Colorado Plateau Iceberg”</a:t>
            </a:r>
            <a:endParaRPr lang="en-US" dirty="0"/>
          </a:p>
          <a:p>
            <a:pPr>
              <a:spcBef>
                <a:spcPct val="50000"/>
              </a:spcBef>
            </a:pPr>
            <a:r>
              <a:rPr lang="en-US" dirty="0" smtClean="0"/>
              <a:t>LATE CENOZOIC UPLIFT</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descr="Timescale3"/>
          <p:cNvPicPr>
            <a:picLocks noChangeAspect="1" noChangeArrowheads="1"/>
          </p:cNvPicPr>
          <p:nvPr/>
        </p:nvPicPr>
        <p:blipFill>
          <a:blip r:embed="rId3"/>
          <a:srcRect b="42850"/>
          <a:stretch>
            <a:fillRect/>
          </a:stretch>
        </p:blipFill>
        <p:spPr bwMode="auto">
          <a:xfrm>
            <a:off x="0" y="0"/>
            <a:ext cx="7874000" cy="6858000"/>
          </a:xfrm>
          <a:prstGeom prst="rect">
            <a:avLst/>
          </a:prstGeom>
          <a:noFill/>
        </p:spPr>
      </p:pic>
      <p:sp>
        <p:nvSpPr>
          <p:cNvPr id="4" name="Up-Down Arrow 3"/>
          <p:cNvSpPr/>
          <p:nvPr/>
        </p:nvSpPr>
        <p:spPr bwMode="auto">
          <a:xfrm>
            <a:off x="7467600" y="3429000"/>
            <a:ext cx="381000" cy="609600"/>
          </a:xfrm>
          <a:prstGeom prst="upDownArrow">
            <a:avLst>
              <a:gd name="adj1" fmla="val 50000"/>
              <a:gd name="adj2" fmla="val 50000"/>
            </a:avLst>
          </a:prstGeom>
          <a:solidFill>
            <a:srgbClr val="FFFF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latin typeface="Arial" charset="0"/>
            </a:endParaRPr>
          </a:p>
        </p:txBody>
      </p:sp>
      <p:sp>
        <p:nvSpPr>
          <p:cNvPr id="5" name="TextBox 4"/>
          <p:cNvSpPr txBox="1"/>
          <p:nvPr/>
        </p:nvSpPr>
        <p:spPr>
          <a:xfrm rot="16200000">
            <a:off x="7543800" y="3429000"/>
            <a:ext cx="1905000" cy="584775"/>
          </a:xfrm>
          <a:prstGeom prst="rect">
            <a:avLst/>
          </a:prstGeom>
          <a:noFill/>
        </p:spPr>
        <p:txBody>
          <a:bodyPr wrap="square" rtlCol="0">
            <a:spAutoFit/>
          </a:bodyPr>
          <a:lstStyle/>
          <a:p>
            <a:r>
              <a:rPr lang="en-US" dirty="0" smtClean="0">
                <a:solidFill>
                  <a:schemeClr val="tx1"/>
                </a:solidFill>
                <a:effectLst>
                  <a:outerShdw blurRad="38100" dist="38100" dir="2700000" algn="tl">
                    <a:srgbClr val="000000">
                      <a:alpha val="43137"/>
                    </a:srgbClr>
                  </a:outerShdw>
                </a:effectLst>
              </a:rPr>
              <a:t>Calm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descr="Timescale3"/>
          <p:cNvPicPr>
            <a:picLocks noChangeAspect="1" noChangeArrowheads="1"/>
          </p:cNvPicPr>
          <p:nvPr/>
        </p:nvPicPr>
        <p:blipFill>
          <a:blip r:embed="rId3"/>
          <a:srcRect b="42850"/>
          <a:stretch>
            <a:fillRect/>
          </a:stretch>
        </p:blipFill>
        <p:spPr bwMode="auto">
          <a:xfrm>
            <a:off x="0" y="0"/>
            <a:ext cx="7874000" cy="6858000"/>
          </a:xfrm>
          <a:prstGeom prst="rect">
            <a:avLst/>
          </a:prstGeom>
          <a:noFill/>
        </p:spPr>
      </p:pic>
      <p:sp>
        <p:nvSpPr>
          <p:cNvPr id="4" name="Up-Down Arrow 3"/>
          <p:cNvSpPr/>
          <p:nvPr/>
        </p:nvSpPr>
        <p:spPr bwMode="auto">
          <a:xfrm>
            <a:off x="7467600" y="1676400"/>
            <a:ext cx="381000" cy="1752600"/>
          </a:xfrm>
          <a:prstGeom prst="upDownArrow">
            <a:avLst>
              <a:gd name="adj1" fmla="val 50000"/>
              <a:gd name="adj2" fmla="val 50000"/>
            </a:avLst>
          </a:prstGeom>
          <a:solidFill>
            <a:srgbClr val="FFFF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latin typeface="Arial" charset="0"/>
            </a:endParaRPr>
          </a:p>
        </p:txBody>
      </p:sp>
      <p:sp>
        <p:nvSpPr>
          <p:cNvPr id="5" name="TextBox 4"/>
          <p:cNvSpPr txBox="1"/>
          <p:nvPr/>
        </p:nvSpPr>
        <p:spPr>
          <a:xfrm rot="16200000">
            <a:off x="7403812" y="2298413"/>
            <a:ext cx="2133600" cy="584775"/>
          </a:xfrm>
          <a:prstGeom prst="rect">
            <a:avLst/>
          </a:prstGeom>
          <a:noFill/>
        </p:spPr>
        <p:txBody>
          <a:bodyPr wrap="square" rtlCol="0">
            <a:spAutoFit/>
          </a:bodyPr>
          <a:lstStyle/>
          <a:p>
            <a:r>
              <a:rPr lang="en-US" dirty="0" smtClean="0">
                <a:solidFill>
                  <a:schemeClr val="tx1"/>
                </a:solidFill>
                <a:effectLst>
                  <a:outerShdw blurRad="38100" dist="38100" dir="2700000" algn="tl">
                    <a:srgbClr val="000000">
                      <a:alpha val="43137"/>
                    </a:srgbClr>
                  </a:outerShdw>
                </a:effectLst>
              </a:rPr>
              <a:t>Extension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bwMode="auto">
          <a:xfrm>
            <a:off x="3276600" y="1828800"/>
            <a:ext cx="5105400" cy="2667000"/>
          </a:xfrm>
          <a:prstGeom prst="roundRect">
            <a:avLst>
              <a:gd name="adj" fmla="val 10000"/>
            </a:avLst>
          </a:prstGeom>
          <a:solidFill>
            <a:schemeClr val="accent5"/>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2" name="Rounded Rectangle 1"/>
          <p:cNvSpPr/>
          <p:nvPr/>
        </p:nvSpPr>
        <p:spPr bwMode="auto">
          <a:xfrm>
            <a:off x="723900" y="2286000"/>
            <a:ext cx="7696200" cy="3886200"/>
          </a:xfrm>
          <a:prstGeom prst="roundRect">
            <a:avLst>
              <a:gd name="adj" fmla="val 0"/>
            </a:avLst>
          </a:prstGeom>
          <a:solidFill>
            <a:schemeClr val="accent2">
              <a:alpha val="50000"/>
            </a:schemeClr>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bg1"/>
              </a:solidFill>
              <a:effectLst/>
              <a:latin typeface="Arial" charset="0"/>
            </a:endParaRPr>
          </a:p>
        </p:txBody>
      </p:sp>
      <p:sp>
        <p:nvSpPr>
          <p:cNvPr id="5" name="TextBox 4"/>
          <p:cNvSpPr txBox="1"/>
          <p:nvPr/>
        </p:nvSpPr>
        <p:spPr>
          <a:xfrm>
            <a:off x="2400300" y="4876800"/>
            <a:ext cx="43434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Water</a:t>
            </a:r>
          </a:p>
        </p:txBody>
      </p:sp>
      <p:sp>
        <p:nvSpPr>
          <p:cNvPr id="6" name="TextBox 5"/>
          <p:cNvSpPr txBox="1"/>
          <p:nvPr/>
        </p:nvSpPr>
        <p:spPr>
          <a:xfrm>
            <a:off x="4419600" y="2819400"/>
            <a:ext cx="29718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Ice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bwMode="auto">
          <a:xfrm>
            <a:off x="3276600" y="1828800"/>
            <a:ext cx="5105400" cy="2667000"/>
          </a:xfrm>
          <a:prstGeom prst="roundRect">
            <a:avLst>
              <a:gd name="adj" fmla="val 10000"/>
            </a:avLst>
          </a:prstGeom>
          <a:solidFill>
            <a:schemeClr val="accent5"/>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2" name="Rounded Rectangle 1"/>
          <p:cNvSpPr/>
          <p:nvPr/>
        </p:nvSpPr>
        <p:spPr bwMode="auto">
          <a:xfrm>
            <a:off x="723900" y="2286000"/>
            <a:ext cx="7696200" cy="3886200"/>
          </a:xfrm>
          <a:prstGeom prst="roundRect">
            <a:avLst>
              <a:gd name="adj" fmla="val 0"/>
            </a:avLst>
          </a:prstGeom>
          <a:solidFill>
            <a:schemeClr val="accent2">
              <a:alpha val="50000"/>
            </a:schemeClr>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bg1"/>
              </a:solidFill>
              <a:effectLst/>
              <a:latin typeface="Arial" charset="0"/>
            </a:endParaRPr>
          </a:p>
        </p:txBody>
      </p:sp>
      <p:sp>
        <p:nvSpPr>
          <p:cNvPr id="5" name="TextBox 4"/>
          <p:cNvSpPr txBox="1"/>
          <p:nvPr/>
        </p:nvSpPr>
        <p:spPr>
          <a:xfrm>
            <a:off x="2400300" y="4876800"/>
            <a:ext cx="43434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Water</a:t>
            </a:r>
          </a:p>
        </p:txBody>
      </p:sp>
      <p:sp>
        <p:nvSpPr>
          <p:cNvPr id="6" name="TextBox 5"/>
          <p:cNvSpPr txBox="1"/>
          <p:nvPr/>
        </p:nvSpPr>
        <p:spPr>
          <a:xfrm>
            <a:off x="4419600" y="2819400"/>
            <a:ext cx="29718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Ice</a:t>
            </a:r>
          </a:p>
        </p:txBody>
      </p:sp>
      <p:sp>
        <p:nvSpPr>
          <p:cNvPr id="7" name="Right Arrow 6"/>
          <p:cNvSpPr/>
          <p:nvPr/>
        </p:nvSpPr>
        <p:spPr bwMode="auto">
          <a:xfrm>
            <a:off x="838200" y="2667000"/>
            <a:ext cx="2438400" cy="1066800"/>
          </a:xfrm>
          <a:prstGeom prst="rightArrow">
            <a:avLst/>
          </a:prstGeom>
          <a:solidFill>
            <a:srgbClr val="FFFF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latin typeface="Arial" charset="0"/>
            </a:endParaRPr>
          </a:p>
        </p:txBody>
      </p:sp>
      <p:sp>
        <p:nvSpPr>
          <p:cNvPr id="8" name="TextBox 7"/>
          <p:cNvSpPr txBox="1"/>
          <p:nvPr/>
        </p:nvSpPr>
        <p:spPr>
          <a:xfrm>
            <a:off x="762000" y="2967335"/>
            <a:ext cx="2286000" cy="461665"/>
          </a:xfrm>
          <a:prstGeom prst="rect">
            <a:avLst/>
          </a:prstGeom>
          <a:noFill/>
        </p:spPr>
        <p:txBody>
          <a:bodyPr wrap="square" rtlCol="0">
            <a:spAutoFit/>
          </a:bodyPr>
          <a:lstStyle/>
          <a:p>
            <a:r>
              <a:rPr lang="en-US" sz="2400" dirty="0" smtClean="0">
                <a:solidFill>
                  <a:schemeClr val="tx1"/>
                </a:solidFill>
                <a:effectLst>
                  <a:outerShdw blurRad="38100" dist="38100" dir="2700000" algn="tl">
                    <a:srgbClr val="000000">
                      <a:alpha val="43137"/>
                    </a:srgbClr>
                  </a:outerShdw>
                </a:effectLst>
              </a:rPr>
              <a:t>compression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bwMode="auto">
          <a:xfrm>
            <a:off x="4038600" y="1600200"/>
            <a:ext cx="4343400" cy="3124200"/>
          </a:xfrm>
          <a:prstGeom prst="roundRect">
            <a:avLst>
              <a:gd name="adj" fmla="val 10000"/>
            </a:avLst>
          </a:prstGeom>
          <a:solidFill>
            <a:schemeClr val="accent5"/>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2" name="Rounded Rectangle 1"/>
          <p:cNvSpPr/>
          <p:nvPr/>
        </p:nvSpPr>
        <p:spPr bwMode="auto">
          <a:xfrm>
            <a:off x="723900" y="2286000"/>
            <a:ext cx="7696200" cy="3886200"/>
          </a:xfrm>
          <a:prstGeom prst="roundRect">
            <a:avLst>
              <a:gd name="adj" fmla="val 0"/>
            </a:avLst>
          </a:prstGeom>
          <a:solidFill>
            <a:schemeClr val="accent2">
              <a:alpha val="50000"/>
            </a:schemeClr>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bg1"/>
              </a:solidFill>
              <a:effectLst/>
              <a:latin typeface="Arial" charset="0"/>
            </a:endParaRPr>
          </a:p>
        </p:txBody>
      </p:sp>
      <p:sp>
        <p:nvSpPr>
          <p:cNvPr id="5" name="TextBox 4"/>
          <p:cNvSpPr txBox="1"/>
          <p:nvPr/>
        </p:nvSpPr>
        <p:spPr>
          <a:xfrm>
            <a:off x="2400300" y="4876800"/>
            <a:ext cx="43434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Water</a:t>
            </a:r>
          </a:p>
        </p:txBody>
      </p:sp>
      <p:sp>
        <p:nvSpPr>
          <p:cNvPr id="6" name="TextBox 5"/>
          <p:cNvSpPr txBox="1"/>
          <p:nvPr/>
        </p:nvSpPr>
        <p:spPr>
          <a:xfrm>
            <a:off x="4724400" y="2844225"/>
            <a:ext cx="29718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Ice</a:t>
            </a:r>
          </a:p>
        </p:txBody>
      </p:sp>
      <p:sp>
        <p:nvSpPr>
          <p:cNvPr id="7" name="Right Arrow 6"/>
          <p:cNvSpPr/>
          <p:nvPr/>
        </p:nvSpPr>
        <p:spPr bwMode="auto">
          <a:xfrm>
            <a:off x="838200" y="2667000"/>
            <a:ext cx="3200400" cy="1066800"/>
          </a:xfrm>
          <a:prstGeom prst="rightArrow">
            <a:avLst>
              <a:gd name="adj1" fmla="val 50000"/>
              <a:gd name="adj2" fmla="val 51190"/>
            </a:avLst>
          </a:prstGeom>
          <a:solidFill>
            <a:srgbClr val="FFFF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latin typeface="Arial" charset="0"/>
            </a:endParaRPr>
          </a:p>
        </p:txBody>
      </p:sp>
      <p:sp>
        <p:nvSpPr>
          <p:cNvPr id="8" name="TextBox 7"/>
          <p:cNvSpPr txBox="1"/>
          <p:nvPr/>
        </p:nvSpPr>
        <p:spPr>
          <a:xfrm>
            <a:off x="762000" y="2967335"/>
            <a:ext cx="2286000" cy="461665"/>
          </a:xfrm>
          <a:prstGeom prst="rect">
            <a:avLst/>
          </a:prstGeom>
          <a:noFill/>
        </p:spPr>
        <p:txBody>
          <a:bodyPr wrap="square" rtlCol="0">
            <a:spAutoFit/>
          </a:bodyPr>
          <a:lstStyle/>
          <a:p>
            <a:r>
              <a:rPr lang="en-US" sz="2400" dirty="0" smtClean="0">
                <a:solidFill>
                  <a:schemeClr val="tx1"/>
                </a:solidFill>
                <a:effectLst>
                  <a:outerShdw blurRad="38100" dist="38100" dir="2700000" algn="tl">
                    <a:srgbClr val="000000">
                      <a:alpha val="43137"/>
                    </a:srgbClr>
                  </a:outerShdw>
                </a:effectLst>
              </a:rPr>
              <a:t>compression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342900" y="2090738"/>
            <a:ext cx="8432800" cy="2677656"/>
          </a:xfrm>
          <a:prstGeom prst="rect">
            <a:avLst/>
          </a:prstGeom>
          <a:noFill/>
          <a:ln w="38100">
            <a:noFill/>
            <a:miter lim="800000"/>
            <a:headEnd/>
            <a:tailEnd/>
          </a:ln>
        </p:spPr>
        <p:txBody>
          <a:bodyPr wrap="square">
            <a:spAutoFit/>
          </a:bodyPr>
          <a:lstStyle/>
          <a:p>
            <a:pPr>
              <a:spcBef>
                <a:spcPct val="50000"/>
              </a:spcBef>
            </a:pPr>
            <a:r>
              <a:rPr lang="en-US" sz="4000" dirty="0"/>
              <a:t>Act </a:t>
            </a:r>
            <a:r>
              <a:rPr lang="en-US" sz="4000" dirty="0" smtClean="0"/>
              <a:t>4</a:t>
            </a:r>
            <a:endParaRPr lang="en-US" sz="4000" dirty="0"/>
          </a:p>
          <a:p>
            <a:pPr>
              <a:spcBef>
                <a:spcPct val="50000"/>
              </a:spcBef>
            </a:pPr>
            <a:r>
              <a:rPr lang="en-US" dirty="0" smtClean="0"/>
              <a:t>“Gone Baby Gone”</a:t>
            </a:r>
            <a:endParaRPr lang="en-US" dirty="0"/>
          </a:p>
          <a:p>
            <a:pPr>
              <a:spcBef>
                <a:spcPct val="50000"/>
              </a:spcBef>
            </a:pPr>
            <a:r>
              <a:rPr lang="en-US" dirty="0" smtClean="0"/>
              <a:t>MESOZOIC SEDIMENTATION AND EARLY CENOZOIC LARAMIDE UPLIFT</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ounded Rectangle 12"/>
          <p:cNvSpPr/>
          <p:nvPr/>
        </p:nvSpPr>
        <p:spPr bwMode="auto">
          <a:xfrm>
            <a:off x="4038600" y="2209800"/>
            <a:ext cx="4343400" cy="2514600"/>
          </a:xfrm>
          <a:prstGeom prst="roundRect">
            <a:avLst>
              <a:gd name="adj" fmla="val 19375"/>
            </a:avLst>
          </a:prstGeom>
          <a:solidFill>
            <a:schemeClr val="accent5"/>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2" name="Rounded Rectangle 1"/>
          <p:cNvSpPr/>
          <p:nvPr/>
        </p:nvSpPr>
        <p:spPr bwMode="auto">
          <a:xfrm>
            <a:off x="723900" y="2286000"/>
            <a:ext cx="7696200" cy="3886200"/>
          </a:xfrm>
          <a:prstGeom prst="roundRect">
            <a:avLst>
              <a:gd name="adj" fmla="val 0"/>
            </a:avLst>
          </a:prstGeom>
          <a:solidFill>
            <a:schemeClr val="accent2">
              <a:alpha val="50000"/>
            </a:schemeClr>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bg1"/>
              </a:solidFill>
              <a:effectLst/>
              <a:latin typeface="Arial" charset="0"/>
            </a:endParaRPr>
          </a:p>
        </p:txBody>
      </p:sp>
      <p:sp>
        <p:nvSpPr>
          <p:cNvPr id="5" name="TextBox 4"/>
          <p:cNvSpPr txBox="1"/>
          <p:nvPr/>
        </p:nvSpPr>
        <p:spPr>
          <a:xfrm>
            <a:off x="2400300" y="4876800"/>
            <a:ext cx="43434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Water</a:t>
            </a:r>
          </a:p>
        </p:txBody>
      </p:sp>
      <p:sp>
        <p:nvSpPr>
          <p:cNvPr id="10" name="TextBox 9"/>
          <p:cNvSpPr txBox="1"/>
          <p:nvPr/>
        </p:nvSpPr>
        <p:spPr>
          <a:xfrm>
            <a:off x="4724400" y="2844225"/>
            <a:ext cx="29718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Ice</a:t>
            </a:r>
          </a:p>
        </p:txBody>
      </p:sp>
      <p:sp>
        <p:nvSpPr>
          <p:cNvPr id="11" name="Right Arrow 10"/>
          <p:cNvSpPr/>
          <p:nvPr/>
        </p:nvSpPr>
        <p:spPr bwMode="auto">
          <a:xfrm>
            <a:off x="838200" y="2667000"/>
            <a:ext cx="3200400" cy="1066800"/>
          </a:xfrm>
          <a:prstGeom prst="rightArrow">
            <a:avLst>
              <a:gd name="adj1" fmla="val 50000"/>
              <a:gd name="adj2" fmla="val 51190"/>
            </a:avLst>
          </a:prstGeom>
          <a:solidFill>
            <a:srgbClr val="FFFF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latin typeface="Arial" charset="0"/>
            </a:endParaRPr>
          </a:p>
        </p:txBody>
      </p:sp>
      <p:sp>
        <p:nvSpPr>
          <p:cNvPr id="12" name="TextBox 11"/>
          <p:cNvSpPr txBox="1"/>
          <p:nvPr/>
        </p:nvSpPr>
        <p:spPr>
          <a:xfrm>
            <a:off x="762000" y="2967335"/>
            <a:ext cx="2286000" cy="461665"/>
          </a:xfrm>
          <a:prstGeom prst="rect">
            <a:avLst/>
          </a:prstGeom>
          <a:noFill/>
        </p:spPr>
        <p:txBody>
          <a:bodyPr wrap="square" rtlCol="0">
            <a:spAutoFit/>
          </a:bodyPr>
          <a:lstStyle/>
          <a:p>
            <a:r>
              <a:rPr lang="en-US" sz="2400" dirty="0" smtClean="0">
                <a:solidFill>
                  <a:schemeClr val="tx1"/>
                </a:solidFill>
                <a:effectLst>
                  <a:outerShdw blurRad="38100" dist="38100" dir="2700000" algn="tl">
                    <a:srgbClr val="000000">
                      <a:alpha val="43137"/>
                    </a:srgbClr>
                  </a:outerShdw>
                </a:effectLst>
              </a:rPr>
              <a:t>compression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ounded Rectangle 12"/>
          <p:cNvSpPr/>
          <p:nvPr/>
        </p:nvSpPr>
        <p:spPr bwMode="auto">
          <a:xfrm>
            <a:off x="4038600" y="1905000"/>
            <a:ext cx="4343400" cy="2514600"/>
          </a:xfrm>
          <a:prstGeom prst="roundRect">
            <a:avLst>
              <a:gd name="adj" fmla="val 19375"/>
            </a:avLst>
          </a:prstGeom>
          <a:solidFill>
            <a:schemeClr val="accent5"/>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2" name="Rounded Rectangle 1"/>
          <p:cNvSpPr/>
          <p:nvPr/>
        </p:nvSpPr>
        <p:spPr bwMode="auto">
          <a:xfrm>
            <a:off x="723900" y="2286000"/>
            <a:ext cx="7696200" cy="3886200"/>
          </a:xfrm>
          <a:prstGeom prst="roundRect">
            <a:avLst>
              <a:gd name="adj" fmla="val 0"/>
            </a:avLst>
          </a:prstGeom>
          <a:solidFill>
            <a:schemeClr val="accent2">
              <a:alpha val="50000"/>
            </a:schemeClr>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bg1"/>
              </a:solidFill>
              <a:effectLst/>
              <a:latin typeface="Arial" charset="0"/>
            </a:endParaRPr>
          </a:p>
        </p:txBody>
      </p:sp>
      <p:sp>
        <p:nvSpPr>
          <p:cNvPr id="5" name="TextBox 4"/>
          <p:cNvSpPr txBox="1"/>
          <p:nvPr/>
        </p:nvSpPr>
        <p:spPr>
          <a:xfrm>
            <a:off x="2400300" y="4876800"/>
            <a:ext cx="43434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Water</a:t>
            </a:r>
          </a:p>
        </p:txBody>
      </p:sp>
      <p:sp>
        <p:nvSpPr>
          <p:cNvPr id="10" name="TextBox 9"/>
          <p:cNvSpPr txBox="1"/>
          <p:nvPr/>
        </p:nvSpPr>
        <p:spPr>
          <a:xfrm>
            <a:off x="4724400" y="2539425"/>
            <a:ext cx="29718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Ice</a:t>
            </a:r>
          </a:p>
        </p:txBody>
      </p:sp>
      <p:sp>
        <p:nvSpPr>
          <p:cNvPr id="11" name="Right Arrow 10"/>
          <p:cNvSpPr/>
          <p:nvPr/>
        </p:nvSpPr>
        <p:spPr bwMode="auto">
          <a:xfrm flipH="1">
            <a:off x="838200" y="2667000"/>
            <a:ext cx="2971800" cy="1066800"/>
          </a:xfrm>
          <a:prstGeom prst="rightArrow">
            <a:avLst>
              <a:gd name="adj1" fmla="val 50000"/>
              <a:gd name="adj2" fmla="val 51190"/>
            </a:avLst>
          </a:prstGeom>
          <a:solidFill>
            <a:srgbClr val="FFFF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latin typeface="Arial" charset="0"/>
            </a:endParaRPr>
          </a:p>
        </p:txBody>
      </p:sp>
      <p:sp>
        <p:nvSpPr>
          <p:cNvPr id="12" name="TextBox 11"/>
          <p:cNvSpPr txBox="1"/>
          <p:nvPr/>
        </p:nvSpPr>
        <p:spPr>
          <a:xfrm>
            <a:off x="762000" y="2967335"/>
            <a:ext cx="2286000" cy="461665"/>
          </a:xfrm>
          <a:prstGeom prst="rect">
            <a:avLst/>
          </a:prstGeom>
          <a:noFill/>
        </p:spPr>
        <p:txBody>
          <a:bodyPr wrap="square" rtlCol="0">
            <a:spAutoFit/>
          </a:bodyPr>
          <a:lstStyle/>
          <a:p>
            <a:r>
              <a:rPr lang="en-US" sz="2400" dirty="0" smtClean="0">
                <a:solidFill>
                  <a:schemeClr val="tx1"/>
                </a:solidFill>
                <a:effectLst>
                  <a:outerShdw blurRad="38100" dist="38100" dir="2700000" algn="tl">
                    <a:srgbClr val="000000">
                      <a:alpha val="43137"/>
                    </a:srgbClr>
                  </a:outerShdw>
                </a:effectLst>
              </a:rPr>
              <a:t>extension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descr="Timescale3"/>
          <p:cNvPicPr>
            <a:picLocks noChangeAspect="1" noChangeArrowheads="1"/>
          </p:cNvPicPr>
          <p:nvPr/>
        </p:nvPicPr>
        <p:blipFill>
          <a:blip r:embed="rId3"/>
          <a:srcRect b="42850"/>
          <a:stretch>
            <a:fillRect/>
          </a:stretch>
        </p:blipFill>
        <p:spPr bwMode="auto">
          <a:xfrm>
            <a:off x="0" y="0"/>
            <a:ext cx="7874000" cy="6858000"/>
          </a:xfrm>
          <a:prstGeom prst="rect">
            <a:avLst/>
          </a:prstGeom>
          <a:noFill/>
        </p:spPr>
      </p:pic>
      <p:sp>
        <p:nvSpPr>
          <p:cNvPr id="4" name="Up-Down Arrow 3"/>
          <p:cNvSpPr/>
          <p:nvPr/>
        </p:nvSpPr>
        <p:spPr bwMode="auto">
          <a:xfrm>
            <a:off x="7467600" y="1676400"/>
            <a:ext cx="381000" cy="1752600"/>
          </a:xfrm>
          <a:prstGeom prst="upDownArrow">
            <a:avLst>
              <a:gd name="adj1" fmla="val 50000"/>
              <a:gd name="adj2" fmla="val 50000"/>
            </a:avLst>
          </a:prstGeom>
          <a:solidFill>
            <a:srgbClr val="FFFF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latin typeface="Arial" charset="0"/>
            </a:endParaRPr>
          </a:p>
        </p:txBody>
      </p:sp>
      <p:sp>
        <p:nvSpPr>
          <p:cNvPr id="5" name="TextBox 4"/>
          <p:cNvSpPr txBox="1"/>
          <p:nvPr/>
        </p:nvSpPr>
        <p:spPr>
          <a:xfrm rot="16200000">
            <a:off x="7403812" y="2298413"/>
            <a:ext cx="2133600" cy="584775"/>
          </a:xfrm>
          <a:prstGeom prst="rect">
            <a:avLst/>
          </a:prstGeom>
          <a:noFill/>
        </p:spPr>
        <p:txBody>
          <a:bodyPr wrap="square" rtlCol="0">
            <a:spAutoFit/>
          </a:bodyPr>
          <a:lstStyle/>
          <a:p>
            <a:r>
              <a:rPr lang="en-US" dirty="0" smtClean="0">
                <a:solidFill>
                  <a:schemeClr val="tx1"/>
                </a:solidFill>
                <a:effectLst>
                  <a:outerShdw blurRad="38100" dist="38100" dir="2700000" algn="tl">
                    <a:srgbClr val="000000">
                      <a:alpha val="43137"/>
                    </a:srgbClr>
                  </a:outerShdw>
                </a:effectLst>
              </a:rPr>
              <a:t>Extension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3440112" y="0"/>
            <a:ext cx="4448175" cy="6838950"/>
          </a:xfrm>
          <a:prstGeom prst="rect">
            <a:avLst/>
          </a:prstGeom>
          <a:noFill/>
          <a:ln w="9525">
            <a:noFill/>
            <a:miter lim="800000"/>
            <a:headEnd/>
            <a:tailEnd/>
          </a:ln>
          <a:effectLst/>
        </p:spPr>
      </p:pic>
      <p:sp>
        <p:nvSpPr>
          <p:cNvPr id="3" name="Freeform 2"/>
          <p:cNvSpPr/>
          <p:nvPr/>
        </p:nvSpPr>
        <p:spPr bwMode="auto">
          <a:xfrm>
            <a:off x="4692650" y="1184435"/>
            <a:ext cx="504280" cy="2701765"/>
          </a:xfrm>
          <a:custGeom>
            <a:avLst/>
            <a:gdLst>
              <a:gd name="connsiteX0" fmla="*/ 495300 w 504280"/>
              <a:gd name="connsiteY0" fmla="*/ 15715 h 2701765"/>
              <a:gd name="connsiteX1" fmla="*/ 457200 w 504280"/>
              <a:gd name="connsiteY1" fmla="*/ 82390 h 2701765"/>
              <a:gd name="connsiteX2" fmla="*/ 428625 w 504280"/>
              <a:gd name="connsiteY2" fmla="*/ 101440 h 2701765"/>
              <a:gd name="connsiteX3" fmla="*/ 409575 w 504280"/>
              <a:gd name="connsiteY3" fmla="*/ 130015 h 2701765"/>
              <a:gd name="connsiteX4" fmla="*/ 352425 w 504280"/>
              <a:gd name="connsiteY4" fmla="*/ 168115 h 2701765"/>
              <a:gd name="connsiteX5" fmla="*/ 333375 w 504280"/>
              <a:gd name="connsiteY5" fmla="*/ 196690 h 2701765"/>
              <a:gd name="connsiteX6" fmla="*/ 314325 w 504280"/>
              <a:gd name="connsiteY6" fmla="*/ 349090 h 2701765"/>
              <a:gd name="connsiteX7" fmla="*/ 295275 w 504280"/>
              <a:gd name="connsiteY7" fmla="*/ 406240 h 2701765"/>
              <a:gd name="connsiteX8" fmla="*/ 285750 w 504280"/>
              <a:gd name="connsiteY8" fmla="*/ 434815 h 2701765"/>
              <a:gd name="connsiteX9" fmla="*/ 257175 w 504280"/>
              <a:gd name="connsiteY9" fmla="*/ 453865 h 2701765"/>
              <a:gd name="connsiteX10" fmla="*/ 257175 w 504280"/>
              <a:gd name="connsiteY10" fmla="*/ 511015 h 2701765"/>
              <a:gd name="connsiteX11" fmla="*/ 247650 w 504280"/>
              <a:gd name="connsiteY11" fmla="*/ 653890 h 2701765"/>
              <a:gd name="connsiteX12" fmla="*/ 228600 w 504280"/>
              <a:gd name="connsiteY12" fmla="*/ 711040 h 2701765"/>
              <a:gd name="connsiteX13" fmla="*/ 238125 w 504280"/>
              <a:gd name="connsiteY13" fmla="*/ 825340 h 2701765"/>
              <a:gd name="connsiteX14" fmla="*/ 209550 w 504280"/>
              <a:gd name="connsiteY14" fmla="*/ 834865 h 2701765"/>
              <a:gd name="connsiteX15" fmla="*/ 200025 w 504280"/>
              <a:gd name="connsiteY15" fmla="*/ 882490 h 2701765"/>
              <a:gd name="connsiteX16" fmla="*/ 171450 w 504280"/>
              <a:gd name="connsiteY16" fmla="*/ 892015 h 2701765"/>
              <a:gd name="connsiteX17" fmla="*/ 152400 w 504280"/>
              <a:gd name="connsiteY17" fmla="*/ 920590 h 2701765"/>
              <a:gd name="connsiteX18" fmla="*/ 161925 w 504280"/>
              <a:gd name="connsiteY18" fmla="*/ 996790 h 2701765"/>
              <a:gd name="connsiteX19" fmla="*/ 190500 w 504280"/>
              <a:gd name="connsiteY19" fmla="*/ 1015840 h 2701765"/>
              <a:gd name="connsiteX20" fmla="*/ 200025 w 504280"/>
              <a:gd name="connsiteY20" fmla="*/ 1063465 h 2701765"/>
              <a:gd name="connsiteX21" fmla="*/ 209550 w 504280"/>
              <a:gd name="connsiteY21" fmla="*/ 1101565 h 2701765"/>
              <a:gd name="connsiteX22" fmla="*/ 219075 w 504280"/>
              <a:gd name="connsiteY22" fmla="*/ 1130140 h 2701765"/>
              <a:gd name="connsiteX23" fmla="*/ 247650 w 504280"/>
              <a:gd name="connsiteY23" fmla="*/ 1149190 h 2701765"/>
              <a:gd name="connsiteX24" fmla="*/ 276225 w 504280"/>
              <a:gd name="connsiteY24" fmla="*/ 1244440 h 2701765"/>
              <a:gd name="connsiteX25" fmla="*/ 266700 w 504280"/>
              <a:gd name="connsiteY25" fmla="*/ 1349215 h 2701765"/>
              <a:gd name="connsiteX26" fmla="*/ 238125 w 504280"/>
              <a:gd name="connsiteY26" fmla="*/ 1368265 h 2701765"/>
              <a:gd name="connsiteX27" fmla="*/ 228600 w 504280"/>
              <a:gd name="connsiteY27" fmla="*/ 1425415 h 2701765"/>
              <a:gd name="connsiteX28" fmla="*/ 219075 w 504280"/>
              <a:gd name="connsiteY28" fmla="*/ 1453990 h 2701765"/>
              <a:gd name="connsiteX29" fmla="*/ 247650 w 504280"/>
              <a:gd name="connsiteY29" fmla="*/ 1615915 h 2701765"/>
              <a:gd name="connsiteX30" fmla="*/ 266700 w 504280"/>
              <a:gd name="connsiteY30" fmla="*/ 1644490 h 2701765"/>
              <a:gd name="connsiteX31" fmla="*/ 276225 w 504280"/>
              <a:gd name="connsiteY31" fmla="*/ 1673065 h 2701765"/>
              <a:gd name="connsiteX32" fmla="*/ 314325 w 504280"/>
              <a:gd name="connsiteY32" fmla="*/ 1730215 h 2701765"/>
              <a:gd name="connsiteX33" fmla="*/ 323850 w 504280"/>
              <a:gd name="connsiteY33" fmla="*/ 1863565 h 2701765"/>
              <a:gd name="connsiteX34" fmla="*/ 333375 w 504280"/>
              <a:gd name="connsiteY34" fmla="*/ 1892140 h 2701765"/>
              <a:gd name="connsiteX35" fmla="*/ 342900 w 504280"/>
              <a:gd name="connsiteY35" fmla="*/ 1930240 h 2701765"/>
              <a:gd name="connsiteX36" fmla="*/ 333375 w 504280"/>
              <a:gd name="connsiteY36" fmla="*/ 2082640 h 2701765"/>
              <a:gd name="connsiteX37" fmla="*/ 295275 w 504280"/>
              <a:gd name="connsiteY37" fmla="*/ 2139790 h 2701765"/>
              <a:gd name="connsiteX38" fmla="*/ 276225 w 504280"/>
              <a:gd name="connsiteY38" fmla="*/ 2168365 h 2701765"/>
              <a:gd name="connsiteX39" fmla="*/ 257175 w 504280"/>
              <a:gd name="connsiteY39" fmla="*/ 2273140 h 2701765"/>
              <a:gd name="connsiteX40" fmla="*/ 228600 w 504280"/>
              <a:gd name="connsiteY40" fmla="*/ 2301715 h 2701765"/>
              <a:gd name="connsiteX41" fmla="*/ 200025 w 504280"/>
              <a:gd name="connsiteY41" fmla="*/ 2311240 h 2701765"/>
              <a:gd name="connsiteX42" fmla="*/ 171450 w 504280"/>
              <a:gd name="connsiteY42" fmla="*/ 2330290 h 2701765"/>
              <a:gd name="connsiteX43" fmla="*/ 152400 w 504280"/>
              <a:gd name="connsiteY43" fmla="*/ 2358865 h 2701765"/>
              <a:gd name="connsiteX44" fmla="*/ 142875 w 504280"/>
              <a:gd name="connsiteY44" fmla="*/ 2396965 h 2701765"/>
              <a:gd name="connsiteX45" fmla="*/ 133350 w 504280"/>
              <a:gd name="connsiteY45" fmla="*/ 2425540 h 2701765"/>
              <a:gd name="connsiteX46" fmla="*/ 114300 w 504280"/>
              <a:gd name="connsiteY46" fmla="*/ 2501740 h 2701765"/>
              <a:gd name="connsiteX47" fmla="*/ 104775 w 504280"/>
              <a:gd name="connsiteY47" fmla="*/ 2539840 h 2701765"/>
              <a:gd name="connsiteX48" fmla="*/ 76200 w 504280"/>
              <a:gd name="connsiteY48" fmla="*/ 2596990 h 2701765"/>
              <a:gd name="connsiteX49" fmla="*/ 47625 w 504280"/>
              <a:gd name="connsiteY49" fmla="*/ 2616040 h 2701765"/>
              <a:gd name="connsiteX50" fmla="*/ 9525 w 504280"/>
              <a:gd name="connsiteY50" fmla="*/ 2673190 h 2701765"/>
              <a:gd name="connsiteX51" fmla="*/ 0 w 504280"/>
              <a:gd name="connsiteY51" fmla="*/ 2701765 h 2701765"/>
              <a:gd name="connsiteX0" fmla="*/ 495300 w 504280"/>
              <a:gd name="connsiteY0" fmla="*/ 15715 h 2701765"/>
              <a:gd name="connsiteX1" fmla="*/ 457200 w 504280"/>
              <a:gd name="connsiteY1" fmla="*/ 82390 h 2701765"/>
              <a:gd name="connsiteX2" fmla="*/ 428625 w 504280"/>
              <a:gd name="connsiteY2" fmla="*/ 101440 h 2701765"/>
              <a:gd name="connsiteX3" fmla="*/ 409575 w 504280"/>
              <a:gd name="connsiteY3" fmla="*/ 130015 h 2701765"/>
              <a:gd name="connsiteX4" fmla="*/ 352425 w 504280"/>
              <a:gd name="connsiteY4" fmla="*/ 168115 h 2701765"/>
              <a:gd name="connsiteX5" fmla="*/ 333375 w 504280"/>
              <a:gd name="connsiteY5" fmla="*/ 196690 h 2701765"/>
              <a:gd name="connsiteX6" fmla="*/ 314325 w 504280"/>
              <a:gd name="connsiteY6" fmla="*/ 349090 h 2701765"/>
              <a:gd name="connsiteX7" fmla="*/ 295275 w 504280"/>
              <a:gd name="connsiteY7" fmla="*/ 406240 h 2701765"/>
              <a:gd name="connsiteX8" fmla="*/ 285750 w 504280"/>
              <a:gd name="connsiteY8" fmla="*/ 434815 h 2701765"/>
              <a:gd name="connsiteX9" fmla="*/ 257175 w 504280"/>
              <a:gd name="connsiteY9" fmla="*/ 453865 h 2701765"/>
              <a:gd name="connsiteX10" fmla="*/ 257175 w 504280"/>
              <a:gd name="connsiteY10" fmla="*/ 511015 h 2701765"/>
              <a:gd name="connsiteX11" fmla="*/ 247650 w 504280"/>
              <a:gd name="connsiteY11" fmla="*/ 653890 h 2701765"/>
              <a:gd name="connsiteX12" fmla="*/ 228600 w 504280"/>
              <a:gd name="connsiteY12" fmla="*/ 711040 h 2701765"/>
              <a:gd name="connsiteX13" fmla="*/ 238125 w 504280"/>
              <a:gd name="connsiteY13" fmla="*/ 825340 h 2701765"/>
              <a:gd name="connsiteX14" fmla="*/ 209550 w 504280"/>
              <a:gd name="connsiteY14" fmla="*/ 834865 h 2701765"/>
              <a:gd name="connsiteX15" fmla="*/ 200025 w 504280"/>
              <a:gd name="connsiteY15" fmla="*/ 882490 h 2701765"/>
              <a:gd name="connsiteX16" fmla="*/ 171450 w 504280"/>
              <a:gd name="connsiteY16" fmla="*/ 892015 h 2701765"/>
              <a:gd name="connsiteX17" fmla="*/ 152400 w 504280"/>
              <a:gd name="connsiteY17" fmla="*/ 920590 h 2701765"/>
              <a:gd name="connsiteX18" fmla="*/ 161925 w 504280"/>
              <a:gd name="connsiteY18" fmla="*/ 996790 h 2701765"/>
              <a:gd name="connsiteX19" fmla="*/ 190500 w 504280"/>
              <a:gd name="connsiteY19" fmla="*/ 1015840 h 2701765"/>
              <a:gd name="connsiteX20" fmla="*/ 200025 w 504280"/>
              <a:gd name="connsiteY20" fmla="*/ 1063465 h 2701765"/>
              <a:gd name="connsiteX21" fmla="*/ 209550 w 504280"/>
              <a:gd name="connsiteY21" fmla="*/ 1101565 h 2701765"/>
              <a:gd name="connsiteX22" fmla="*/ 219075 w 504280"/>
              <a:gd name="connsiteY22" fmla="*/ 1130140 h 2701765"/>
              <a:gd name="connsiteX23" fmla="*/ 247650 w 504280"/>
              <a:gd name="connsiteY23" fmla="*/ 1149190 h 2701765"/>
              <a:gd name="connsiteX24" fmla="*/ 276225 w 504280"/>
              <a:gd name="connsiteY24" fmla="*/ 1244440 h 2701765"/>
              <a:gd name="connsiteX25" fmla="*/ 266700 w 504280"/>
              <a:gd name="connsiteY25" fmla="*/ 1349215 h 2701765"/>
              <a:gd name="connsiteX26" fmla="*/ 238125 w 504280"/>
              <a:gd name="connsiteY26" fmla="*/ 1368265 h 2701765"/>
              <a:gd name="connsiteX27" fmla="*/ 228600 w 504280"/>
              <a:gd name="connsiteY27" fmla="*/ 1425415 h 2701765"/>
              <a:gd name="connsiteX28" fmla="*/ 219075 w 504280"/>
              <a:gd name="connsiteY28" fmla="*/ 1453990 h 2701765"/>
              <a:gd name="connsiteX29" fmla="*/ 247650 w 504280"/>
              <a:gd name="connsiteY29" fmla="*/ 1615915 h 2701765"/>
              <a:gd name="connsiteX30" fmla="*/ 266700 w 504280"/>
              <a:gd name="connsiteY30" fmla="*/ 1644490 h 2701765"/>
              <a:gd name="connsiteX31" fmla="*/ 276225 w 504280"/>
              <a:gd name="connsiteY31" fmla="*/ 1673065 h 2701765"/>
              <a:gd name="connsiteX32" fmla="*/ 314325 w 504280"/>
              <a:gd name="connsiteY32" fmla="*/ 1730215 h 2701765"/>
              <a:gd name="connsiteX33" fmla="*/ 323850 w 504280"/>
              <a:gd name="connsiteY33" fmla="*/ 1863565 h 2701765"/>
              <a:gd name="connsiteX34" fmla="*/ 333375 w 504280"/>
              <a:gd name="connsiteY34" fmla="*/ 1892140 h 2701765"/>
              <a:gd name="connsiteX35" fmla="*/ 342900 w 504280"/>
              <a:gd name="connsiteY35" fmla="*/ 1930240 h 2701765"/>
              <a:gd name="connsiteX36" fmla="*/ 333375 w 504280"/>
              <a:gd name="connsiteY36" fmla="*/ 2082640 h 2701765"/>
              <a:gd name="connsiteX37" fmla="*/ 295275 w 504280"/>
              <a:gd name="connsiteY37" fmla="*/ 2139790 h 2701765"/>
              <a:gd name="connsiteX38" fmla="*/ 276225 w 504280"/>
              <a:gd name="connsiteY38" fmla="*/ 2168365 h 2701765"/>
              <a:gd name="connsiteX39" fmla="*/ 257175 w 504280"/>
              <a:gd name="connsiteY39" fmla="*/ 2273140 h 2701765"/>
              <a:gd name="connsiteX40" fmla="*/ 228600 w 504280"/>
              <a:gd name="connsiteY40" fmla="*/ 2301715 h 2701765"/>
              <a:gd name="connsiteX41" fmla="*/ 200025 w 504280"/>
              <a:gd name="connsiteY41" fmla="*/ 2311240 h 2701765"/>
              <a:gd name="connsiteX42" fmla="*/ 171450 w 504280"/>
              <a:gd name="connsiteY42" fmla="*/ 2330290 h 2701765"/>
              <a:gd name="connsiteX43" fmla="*/ 142875 w 504280"/>
              <a:gd name="connsiteY43" fmla="*/ 2396965 h 2701765"/>
              <a:gd name="connsiteX44" fmla="*/ 133350 w 504280"/>
              <a:gd name="connsiteY44" fmla="*/ 2425540 h 2701765"/>
              <a:gd name="connsiteX45" fmla="*/ 114300 w 504280"/>
              <a:gd name="connsiteY45" fmla="*/ 2501740 h 2701765"/>
              <a:gd name="connsiteX46" fmla="*/ 104775 w 504280"/>
              <a:gd name="connsiteY46" fmla="*/ 2539840 h 2701765"/>
              <a:gd name="connsiteX47" fmla="*/ 76200 w 504280"/>
              <a:gd name="connsiteY47" fmla="*/ 2596990 h 2701765"/>
              <a:gd name="connsiteX48" fmla="*/ 47625 w 504280"/>
              <a:gd name="connsiteY48" fmla="*/ 2616040 h 2701765"/>
              <a:gd name="connsiteX49" fmla="*/ 9525 w 504280"/>
              <a:gd name="connsiteY49" fmla="*/ 2673190 h 2701765"/>
              <a:gd name="connsiteX50" fmla="*/ 0 w 504280"/>
              <a:gd name="connsiteY50" fmla="*/ 2701765 h 2701765"/>
              <a:gd name="connsiteX0" fmla="*/ 495300 w 504280"/>
              <a:gd name="connsiteY0" fmla="*/ 15715 h 2701765"/>
              <a:gd name="connsiteX1" fmla="*/ 457200 w 504280"/>
              <a:gd name="connsiteY1" fmla="*/ 82390 h 2701765"/>
              <a:gd name="connsiteX2" fmla="*/ 428625 w 504280"/>
              <a:gd name="connsiteY2" fmla="*/ 101440 h 2701765"/>
              <a:gd name="connsiteX3" fmla="*/ 409575 w 504280"/>
              <a:gd name="connsiteY3" fmla="*/ 130015 h 2701765"/>
              <a:gd name="connsiteX4" fmla="*/ 352425 w 504280"/>
              <a:gd name="connsiteY4" fmla="*/ 168115 h 2701765"/>
              <a:gd name="connsiteX5" fmla="*/ 333375 w 504280"/>
              <a:gd name="connsiteY5" fmla="*/ 196690 h 2701765"/>
              <a:gd name="connsiteX6" fmla="*/ 314325 w 504280"/>
              <a:gd name="connsiteY6" fmla="*/ 349090 h 2701765"/>
              <a:gd name="connsiteX7" fmla="*/ 295275 w 504280"/>
              <a:gd name="connsiteY7" fmla="*/ 406240 h 2701765"/>
              <a:gd name="connsiteX8" fmla="*/ 285750 w 504280"/>
              <a:gd name="connsiteY8" fmla="*/ 434815 h 2701765"/>
              <a:gd name="connsiteX9" fmla="*/ 257175 w 504280"/>
              <a:gd name="connsiteY9" fmla="*/ 453865 h 2701765"/>
              <a:gd name="connsiteX10" fmla="*/ 257175 w 504280"/>
              <a:gd name="connsiteY10" fmla="*/ 511015 h 2701765"/>
              <a:gd name="connsiteX11" fmla="*/ 247650 w 504280"/>
              <a:gd name="connsiteY11" fmla="*/ 653890 h 2701765"/>
              <a:gd name="connsiteX12" fmla="*/ 228600 w 504280"/>
              <a:gd name="connsiteY12" fmla="*/ 711040 h 2701765"/>
              <a:gd name="connsiteX13" fmla="*/ 238125 w 504280"/>
              <a:gd name="connsiteY13" fmla="*/ 825340 h 2701765"/>
              <a:gd name="connsiteX14" fmla="*/ 209550 w 504280"/>
              <a:gd name="connsiteY14" fmla="*/ 834865 h 2701765"/>
              <a:gd name="connsiteX15" fmla="*/ 200025 w 504280"/>
              <a:gd name="connsiteY15" fmla="*/ 882490 h 2701765"/>
              <a:gd name="connsiteX16" fmla="*/ 171450 w 504280"/>
              <a:gd name="connsiteY16" fmla="*/ 892015 h 2701765"/>
              <a:gd name="connsiteX17" fmla="*/ 152400 w 504280"/>
              <a:gd name="connsiteY17" fmla="*/ 920590 h 2701765"/>
              <a:gd name="connsiteX18" fmla="*/ 161925 w 504280"/>
              <a:gd name="connsiteY18" fmla="*/ 996790 h 2701765"/>
              <a:gd name="connsiteX19" fmla="*/ 190500 w 504280"/>
              <a:gd name="connsiteY19" fmla="*/ 1015840 h 2701765"/>
              <a:gd name="connsiteX20" fmla="*/ 200025 w 504280"/>
              <a:gd name="connsiteY20" fmla="*/ 1063465 h 2701765"/>
              <a:gd name="connsiteX21" fmla="*/ 209550 w 504280"/>
              <a:gd name="connsiteY21" fmla="*/ 1101565 h 2701765"/>
              <a:gd name="connsiteX22" fmla="*/ 219075 w 504280"/>
              <a:gd name="connsiteY22" fmla="*/ 1130140 h 2701765"/>
              <a:gd name="connsiteX23" fmla="*/ 247650 w 504280"/>
              <a:gd name="connsiteY23" fmla="*/ 1149190 h 2701765"/>
              <a:gd name="connsiteX24" fmla="*/ 276225 w 504280"/>
              <a:gd name="connsiteY24" fmla="*/ 1244440 h 2701765"/>
              <a:gd name="connsiteX25" fmla="*/ 266700 w 504280"/>
              <a:gd name="connsiteY25" fmla="*/ 1349215 h 2701765"/>
              <a:gd name="connsiteX26" fmla="*/ 238125 w 504280"/>
              <a:gd name="connsiteY26" fmla="*/ 1368265 h 2701765"/>
              <a:gd name="connsiteX27" fmla="*/ 228600 w 504280"/>
              <a:gd name="connsiteY27" fmla="*/ 1425415 h 2701765"/>
              <a:gd name="connsiteX28" fmla="*/ 219075 w 504280"/>
              <a:gd name="connsiteY28" fmla="*/ 1453990 h 2701765"/>
              <a:gd name="connsiteX29" fmla="*/ 247650 w 504280"/>
              <a:gd name="connsiteY29" fmla="*/ 1615915 h 2701765"/>
              <a:gd name="connsiteX30" fmla="*/ 266700 w 504280"/>
              <a:gd name="connsiteY30" fmla="*/ 1644490 h 2701765"/>
              <a:gd name="connsiteX31" fmla="*/ 276225 w 504280"/>
              <a:gd name="connsiteY31" fmla="*/ 1673065 h 2701765"/>
              <a:gd name="connsiteX32" fmla="*/ 314325 w 504280"/>
              <a:gd name="connsiteY32" fmla="*/ 1730215 h 2701765"/>
              <a:gd name="connsiteX33" fmla="*/ 323850 w 504280"/>
              <a:gd name="connsiteY33" fmla="*/ 1863565 h 2701765"/>
              <a:gd name="connsiteX34" fmla="*/ 333375 w 504280"/>
              <a:gd name="connsiteY34" fmla="*/ 1892140 h 2701765"/>
              <a:gd name="connsiteX35" fmla="*/ 342900 w 504280"/>
              <a:gd name="connsiteY35" fmla="*/ 1930240 h 2701765"/>
              <a:gd name="connsiteX36" fmla="*/ 333375 w 504280"/>
              <a:gd name="connsiteY36" fmla="*/ 2082640 h 2701765"/>
              <a:gd name="connsiteX37" fmla="*/ 295275 w 504280"/>
              <a:gd name="connsiteY37" fmla="*/ 2139790 h 2701765"/>
              <a:gd name="connsiteX38" fmla="*/ 276225 w 504280"/>
              <a:gd name="connsiteY38" fmla="*/ 2168365 h 2701765"/>
              <a:gd name="connsiteX39" fmla="*/ 257175 w 504280"/>
              <a:gd name="connsiteY39" fmla="*/ 2273140 h 2701765"/>
              <a:gd name="connsiteX40" fmla="*/ 228600 w 504280"/>
              <a:gd name="connsiteY40" fmla="*/ 2301715 h 2701765"/>
              <a:gd name="connsiteX41" fmla="*/ 200025 w 504280"/>
              <a:gd name="connsiteY41" fmla="*/ 2311240 h 2701765"/>
              <a:gd name="connsiteX42" fmla="*/ 142875 w 504280"/>
              <a:gd name="connsiteY42" fmla="*/ 2396965 h 2701765"/>
              <a:gd name="connsiteX43" fmla="*/ 133350 w 504280"/>
              <a:gd name="connsiteY43" fmla="*/ 2425540 h 2701765"/>
              <a:gd name="connsiteX44" fmla="*/ 114300 w 504280"/>
              <a:gd name="connsiteY44" fmla="*/ 2501740 h 2701765"/>
              <a:gd name="connsiteX45" fmla="*/ 104775 w 504280"/>
              <a:gd name="connsiteY45" fmla="*/ 2539840 h 2701765"/>
              <a:gd name="connsiteX46" fmla="*/ 76200 w 504280"/>
              <a:gd name="connsiteY46" fmla="*/ 2596990 h 2701765"/>
              <a:gd name="connsiteX47" fmla="*/ 47625 w 504280"/>
              <a:gd name="connsiteY47" fmla="*/ 2616040 h 2701765"/>
              <a:gd name="connsiteX48" fmla="*/ 9525 w 504280"/>
              <a:gd name="connsiteY48" fmla="*/ 2673190 h 2701765"/>
              <a:gd name="connsiteX49" fmla="*/ 0 w 504280"/>
              <a:gd name="connsiteY49" fmla="*/ 2701765 h 2701765"/>
              <a:gd name="connsiteX0" fmla="*/ 495300 w 504280"/>
              <a:gd name="connsiteY0" fmla="*/ 15715 h 2701765"/>
              <a:gd name="connsiteX1" fmla="*/ 457200 w 504280"/>
              <a:gd name="connsiteY1" fmla="*/ 82390 h 2701765"/>
              <a:gd name="connsiteX2" fmla="*/ 428625 w 504280"/>
              <a:gd name="connsiteY2" fmla="*/ 101440 h 2701765"/>
              <a:gd name="connsiteX3" fmla="*/ 409575 w 504280"/>
              <a:gd name="connsiteY3" fmla="*/ 130015 h 2701765"/>
              <a:gd name="connsiteX4" fmla="*/ 352425 w 504280"/>
              <a:gd name="connsiteY4" fmla="*/ 168115 h 2701765"/>
              <a:gd name="connsiteX5" fmla="*/ 333375 w 504280"/>
              <a:gd name="connsiteY5" fmla="*/ 196690 h 2701765"/>
              <a:gd name="connsiteX6" fmla="*/ 314325 w 504280"/>
              <a:gd name="connsiteY6" fmla="*/ 349090 h 2701765"/>
              <a:gd name="connsiteX7" fmla="*/ 295275 w 504280"/>
              <a:gd name="connsiteY7" fmla="*/ 406240 h 2701765"/>
              <a:gd name="connsiteX8" fmla="*/ 285750 w 504280"/>
              <a:gd name="connsiteY8" fmla="*/ 434815 h 2701765"/>
              <a:gd name="connsiteX9" fmla="*/ 257175 w 504280"/>
              <a:gd name="connsiteY9" fmla="*/ 453865 h 2701765"/>
              <a:gd name="connsiteX10" fmla="*/ 257175 w 504280"/>
              <a:gd name="connsiteY10" fmla="*/ 511015 h 2701765"/>
              <a:gd name="connsiteX11" fmla="*/ 247650 w 504280"/>
              <a:gd name="connsiteY11" fmla="*/ 653890 h 2701765"/>
              <a:gd name="connsiteX12" fmla="*/ 228600 w 504280"/>
              <a:gd name="connsiteY12" fmla="*/ 711040 h 2701765"/>
              <a:gd name="connsiteX13" fmla="*/ 238125 w 504280"/>
              <a:gd name="connsiteY13" fmla="*/ 825340 h 2701765"/>
              <a:gd name="connsiteX14" fmla="*/ 209550 w 504280"/>
              <a:gd name="connsiteY14" fmla="*/ 834865 h 2701765"/>
              <a:gd name="connsiteX15" fmla="*/ 200025 w 504280"/>
              <a:gd name="connsiteY15" fmla="*/ 882490 h 2701765"/>
              <a:gd name="connsiteX16" fmla="*/ 171450 w 504280"/>
              <a:gd name="connsiteY16" fmla="*/ 892015 h 2701765"/>
              <a:gd name="connsiteX17" fmla="*/ 152400 w 504280"/>
              <a:gd name="connsiteY17" fmla="*/ 920590 h 2701765"/>
              <a:gd name="connsiteX18" fmla="*/ 161925 w 504280"/>
              <a:gd name="connsiteY18" fmla="*/ 996790 h 2701765"/>
              <a:gd name="connsiteX19" fmla="*/ 190500 w 504280"/>
              <a:gd name="connsiteY19" fmla="*/ 1015840 h 2701765"/>
              <a:gd name="connsiteX20" fmla="*/ 200025 w 504280"/>
              <a:gd name="connsiteY20" fmla="*/ 1063465 h 2701765"/>
              <a:gd name="connsiteX21" fmla="*/ 209550 w 504280"/>
              <a:gd name="connsiteY21" fmla="*/ 1101565 h 2701765"/>
              <a:gd name="connsiteX22" fmla="*/ 219075 w 504280"/>
              <a:gd name="connsiteY22" fmla="*/ 1130140 h 2701765"/>
              <a:gd name="connsiteX23" fmla="*/ 247650 w 504280"/>
              <a:gd name="connsiteY23" fmla="*/ 1149190 h 2701765"/>
              <a:gd name="connsiteX24" fmla="*/ 276225 w 504280"/>
              <a:gd name="connsiteY24" fmla="*/ 1244440 h 2701765"/>
              <a:gd name="connsiteX25" fmla="*/ 266700 w 504280"/>
              <a:gd name="connsiteY25" fmla="*/ 1349215 h 2701765"/>
              <a:gd name="connsiteX26" fmla="*/ 238125 w 504280"/>
              <a:gd name="connsiteY26" fmla="*/ 1368265 h 2701765"/>
              <a:gd name="connsiteX27" fmla="*/ 228600 w 504280"/>
              <a:gd name="connsiteY27" fmla="*/ 1425415 h 2701765"/>
              <a:gd name="connsiteX28" fmla="*/ 219075 w 504280"/>
              <a:gd name="connsiteY28" fmla="*/ 1453990 h 2701765"/>
              <a:gd name="connsiteX29" fmla="*/ 247650 w 504280"/>
              <a:gd name="connsiteY29" fmla="*/ 1615915 h 2701765"/>
              <a:gd name="connsiteX30" fmla="*/ 266700 w 504280"/>
              <a:gd name="connsiteY30" fmla="*/ 1644490 h 2701765"/>
              <a:gd name="connsiteX31" fmla="*/ 276225 w 504280"/>
              <a:gd name="connsiteY31" fmla="*/ 1673065 h 2701765"/>
              <a:gd name="connsiteX32" fmla="*/ 314325 w 504280"/>
              <a:gd name="connsiteY32" fmla="*/ 1730215 h 2701765"/>
              <a:gd name="connsiteX33" fmla="*/ 323850 w 504280"/>
              <a:gd name="connsiteY33" fmla="*/ 1863565 h 2701765"/>
              <a:gd name="connsiteX34" fmla="*/ 333375 w 504280"/>
              <a:gd name="connsiteY34" fmla="*/ 1892140 h 2701765"/>
              <a:gd name="connsiteX35" fmla="*/ 342900 w 504280"/>
              <a:gd name="connsiteY35" fmla="*/ 1930240 h 2701765"/>
              <a:gd name="connsiteX36" fmla="*/ 333375 w 504280"/>
              <a:gd name="connsiteY36" fmla="*/ 2082640 h 2701765"/>
              <a:gd name="connsiteX37" fmla="*/ 295275 w 504280"/>
              <a:gd name="connsiteY37" fmla="*/ 2139790 h 2701765"/>
              <a:gd name="connsiteX38" fmla="*/ 276225 w 504280"/>
              <a:gd name="connsiteY38" fmla="*/ 2168365 h 2701765"/>
              <a:gd name="connsiteX39" fmla="*/ 257175 w 504280"/>
              <a:gd name="connsiteY39" fmla="*/ 2273140 h 2701765"/>
              <a:gd name="connsiteX40" fmla="*/ 228600 w 504280"/>
              <a:gd name="connsiteY40" fmla="*/ 2301715 h 2701765"/>
              <a:gd name="connsiteX41" fmla="*/ 200025 w 504280"/>
              <a:gd name="connsiteY41" fmla="*/ 2311240 h 2701765"/>
              <a:gd name="connsiteX42" fmla="*/ 133350 w 504280"/>
              <a:gd name="connsiteY42" fmla="*/ 2425540 h 2701765"/>
              <a:gd name="connsiteX43" fmla="*/ 114300 w 504280"/>
              <a:gd name="connsiteY43" fmla="*/ 2501740 h 2701765"/>
              <a:gd name="connsiteX44" fmla="*/ 104775 w 504280"/>
              <a:gd name="connsiteY44" fmla="*/ 2539840 h 2701765"/>
              <a:gd name="connsiteX45" fmla="*/ 76200 w 504280"/>
              <a:gd name="connsiteY45" fmla="*/ 2596990 h 2701765"/>
              <a:gd name="connsiteX46" fmla="*/ 47625 w 504280"/>
              <a:gd name="connsiteY46" fmla="*/ 2616040 h 2701765"/>
              <a:gd name="connsiteX47" fmla="*/ 9525 w 504280"/>
              <a:gd name="connsiteY47" fmla="*/ 2673190 h 2701765"/>
              <a:gd name="connsiteX48" fmla="*/ 0 w 504280"/>
              <a:gd name="connsiteY48" fmla="*/ 2701765 h 270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04280" h="2701765">
                <a:moveTo>
                  <a:pt x="495300" y="15715"/>
                </a:moveTo>
                <a:cubicBezTo>
                  <a:pt x="428287" y="60391"/>
                  <a:pt x="504280" y="0"/>
                  <a:pt x="457200" y="82390"/>
                </a:cubicBezTo>
                <a:cubicBezTo>
                  <a:pt x="451520" y="92329"/>
                  <a:pt x="438150" y="95090"/>
                  <a:pt x="428625" y="101440"/>
                </a:cubicBezTo>
                <a:cubicBezTo>
                  <a:pt x="422275" y="110965"/>
                  <a:pt x="418190" y="122477"/>
                  <a:pt x="409575" y="130015"/>
                </a:cubicBezTo>
                <a:cubicBezTo>
                  <a:pt x="392345" y="145092"/>
                  <a:pt x="352425" y="168115"/>
                  <a:pt x="352425" y="168115"/>
                </a:cubicBezTo>
                <a:cubicBezTo>
                  <a:pt x="346075" y="177640"/>
                  <a:pt x="335620" y="185465"/>
                  <a:pt x="333375" y="196690"/>
                </a:cubicBezTo>
                <a:cubicBezTo>
                  <a:pt x="300151" y="362808"/>
                  <a:pt x="340865" y="260624"/>
                  <a:pt x="314325" y="349090"/>
                </a:cubicBezTo>
                <a:cubicBezTo>
                  <a:pt x="308555" y="368324"/>
                  <a:pt x="301625" y="387190"/>
                  <a:pt x="295275" y="406240"/>
                </a:cubicBezTo>
                <a:cubicBezTo>
                  <a:pt x="292100" y="415765"/>
                  <a:pt x="294104" y="429246"/>
                  <a:pt x="285750" y="434815"/>
                </a:cubicBezTo>
                <a:lnTo>
                  <a:pt x="257175" y="453865"/>
                </a:lnTo>
                <a:cubicBezTo>
                  <a:pt x="231775" y="530065"/>
                  <a:pt x="257175" y="434815"/>
                  <a:pt x="257175" y="511015"/>
                </a:cubicBezTo>
                <a:cubicBezTo>
                  <a:pt x="257175" y="558746"/>
                  <a:pt x="254400" y="606639"/>
                  <a:pt x="247650" y="653890"/>
                </a:cubicBezTo>
                <a:cubicBezTo>
                  <a:pt x="244810" y="673769"/>
                  <a:pt x="228600" y="711040"/>
                  <a:pt x="228600" y="711040"/>
                </a:cubicBezTo>
                <a:cubicBezTo>
                  <a:pt x="241825" y="750715"/>
                  <a:pt x="262427" y="782811"/>
                  <a:pt x="238125" y="825340"/>
                </a:cubicBezTo>
                <a:cubicBezTo>
                  <a:pt x="233144" y="834057"/>
                  <a:pt x="219075" y="831690"/>
                  <a:pt x="209550" y="834865"/>
                </a:cubicBezTo>
                <a:cubicBezTo>
                  <a:pt x="206375" y="850740"/>
                  <a:pt x="209005" y="869020"/>
                  <a:pt x="200025" y="882490"/>
                </a:cubicBezTo>
                <a:cubicBezTo>
                  <a:pt x="194456" y="890844"/>
                  <a:pt x="179290" y="885743"/>
                  <a:pt x="171450" y="892015"/>
                </a:cubicBezTo>
                <a:cubicBezTo>
                  <a:pt x="162511" y="899166"/>
                  <a:pt x="158750" y="911065"/>
                  <a:pt x="152400" y="920590"/>
                </a:cubicBezTo>
                <a:cubicBezTo>
                  <a:pt x="155575" y="945990"/>
                  <a:pt x="152418" y="973023"/>
                  <a:pt x="161925" y="996790"/>
                </a:cubicBezTo>
                <a:cubicBezTo>
                  <a:pt x="166177" y="1007419"/>
                  <a:pt x="184820" y="1005901"/>
                  <a:pt x="190500" y="1015840"/>
                </a:cubicBezTo>
                <a:cubicBezTo>
                  <a:pt x="198532" y="1029896"/>
                  <a:pt x="196513" y="1047661"/>
                  <a:pt x="200025" y="1063465"/>
                </a:cubicBezTo>
                <a:cubicBezTo>
                  <a:pt x="202865" y="1076244"/>
                  <a:pt x="205954" y="1088978"/>
                  <a:pt x="209550" y="1101565"/>
                </a:cubicBezTo>
                <a:cubicBezTo>
                  <a:pt x="212308" y="1111219"/>
                  <a:pt x="212803" y="1122300"/>
                  <a:pt x="219075" y="1130140"/>
                </a:cubicBezTo>
                <a:cubicBezTo>
                  <a:pt x="226226" y="1139079"/>
                  <a:pt x="238125" y="1142840"/>
                  <a:pt x="247650" y="1149190"/>
                </a:cubicBezTo>
                <a:cubicBezTo>
                  <a:pt x="270840" y="1218759"/>
                  <a:pt x="261830" y="1186859"/>
                  <a:pt x="276225" y="1244440"/>
                </a:cubicBezTo>
                <a:cubicBezTo>
                  <a:pt x="273050" y="1279365"/>
                  <a:pt x="277013" y="1315697"/>
                  <a:pt x="266700" y="1349215"/>
                </a:cubicBezTo>
                <a:cubicBezTo>
                  <a:pt x="263333" y="1360156"/>
                  <a:pt x="243245" y="1358026"/>
                  <a:pt x="238125" y="1368265"/>
                </a:cubicBezTo>
                <a:cubicBezTo>
                  <a:pt x="229488" y="1385539"/>
                  <a:pt x="232790" y="1406562"/>
                  <a:pt x="228600" y="1425415"/>
                </a:cubicBezTo>
                <a:cubicBezTo>
                  <a:pt x="226422" y="1435216"/>
                  <a:pt x="222250" y="1444465"/>
                  <a:pt x="219075" y="1453990"/>
                </a:cubicBezTo>
                <a:cubicBezTo>
                  <a:pt x="222107" y="1487341"/>
                  <a:pt x="222269" y="1577844"/>
                  <a:pt x="247650" y="1615915"/>
                </a:cubicBezTo>
                <a:cubicBezTo>
                  <a:pt x="254000" y="1625440"/>
                  <a:pt x="261580" y="1634251"/>
                  <a:pt x="266700" y="1644490"/>
                </a:cubicBezTo>
                <a:cubicBezTo>
                  <a:pt x="271190" y="1653470"/>
                  <a:pt x="271349" y="1664288"/>
                  <a:pt x="276225" y="1673065"/>
                </a:cubicBezTo>
                <a:cubicBezTo>
                  <a:pt x="287344" y="1693079"/>
                  <a:pt x="314325" y="1730215"/>
                  <a:pt x="314325" y="1730215"/>
                </a:cubicBezTo>
                <a:cubicBezTo>
                  <a:pt x="317500" y="1774665"/>
                  <a:pt x="318643" y="1819307"/>
                  <a:pt x="323850" y="1863565"/>
                </a:cubicBezTo>
                <a:cubicBezTo>
                  <a:pt x="325023" y="1873536"/>
                  <a:pt x="330617" y="1882486"/>
                  <a:pt x="333375" y="1892140"/>
                </a:cubicBezTo>
                <a:cubicBezTo>
                  <a:pt x="336971" y="1904727"/>
                  <a:pt x="339725" y="1917540"/>
                  <a:pt x="342900" y="1930240"/>
                </a:cubicBezTo>
                <a:cubicBezTo>
                  <a:pt x="339725" y="1981040"/>
                  <a:pt x="344655" y="2033007"/>
                  <a:pt x="333375" y="2082640"/>
                </a:cubicBezTo>
                <a:cubicBezTo>
                  <a:pt x="328301" y="2104966"/>
                  <a:pt x="307975" y="2120740"/>
                  <a:pt x="295275" y="2139790"/>
                </a:cubicBezTo>
                <a:lnTo>
                  <a:pt x="276225" y="2168365"/>
                </a:lnTo>
                <a:cubicBezTo>
                  <a:pt x="275821" y="2171596"/>
                  <a:pt x="270729" y="2252810"/>
                  <a:pt x="257175" y="2273140"/>
                </a:cubicBezTo>
                <a:cubicBezTo>
                  <a:pt x="249703" y="2284348"/>
                  <a:pt x="239808" y="2294243"/>
                  <a:pt x="228600" y="2301715"/>
                </a:cubicBezTo>
                <a:cubicBezTo>
                  <a:pt x="220246" y="2307284"/>
                  <a:pt x="209005" y="2306750"/>
                  <a:pt x="200025" y="2311240"/>
                </a:cubicBezTo>
                <a:cubicBezTo>
                  <a:pt x="184150" y="2331878"/>
                  <a:pt x="147638" y="2393790"/>
                  <a:pt x="133350" y="2425540"/>
                </a:cubicBezTo>
                <a:cubicBezTo>
                  <a:pt x="126461" y="2450799"/>
                  <a:pt x="120650" y="2476340"/>
                  <a:pt x="114300" y="2501740"/>
                </a:cubicBezTo>
                <a:cubicBezTo>
                  <a:pt x="111125" y="2514440"/>
                  <a:pt x="108915" y="2527421"/>
                  <a:pt x="104775" y="2539840"/>
                </a:cubicBezTo>
                <a:cubicBezTo>
                  <a:pt x="97028" y="2563081"/>
                  <a:pt x="94664" y="2578526"/>
                  <a:pt x="76200" y="2596990"/>
                </a:cubicBezTo>
                <a:cubicBezTo>
                  <a:pt x="68105" y="2605085"/>
                  <a:pt x="57150" y="2609690"/>
                  <a:pt x="47625" y="2616040"/>
                </a:cubicBezTo>
                <a:cubicBezTo>
                  <a:pt x="34925" y="2635090"/>
                  <a:pt x="16765" y="2651470"/>
                  <a:pt x="9525" y="2673190"/>
                </a:cubicBezTo>
                <a:lnTo>
                  <a:pt x="0" y="2701765"/>
                </a:lnTo>
              </a:path>
            </a:pathLst>
          </a:custGeom>
          <a:noFill/>
          <a:ln w="38100" cap="flat" cmpd="sng" algn="ctr">
            <a:solidFill>
              <a:srgbClr val="FF0000"/>
            </a:solidFill>
            <a:prstDash val="solid"/>
            <a:round/>
            <a:headEnd type="none" w="med" len="med"/>
            <a:tailEnd type="none" w="med" len="med"/>
          </a:ln>
          <a:effectLst>
            <a:outerShdw blurRad="50800" dist="25400" dir="10800000" algn="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5" name="Freeform 4"/>
          <p:cNvSpPr/>
          <p:nvPr/>
        </p:nvSpPr>
        <p:spPr bwMode="auto">
          <a:xfrm>
            <a:off x="5024120" y="2457450"/>
            <a:ext cx="359572" cy="1158240"/>
          </a:xfrm>
          <a:custGeom>
            <a:avLst/>
            <a:gdLst>
              <a:gd name="connsiteX0" fmla="*/ 350520 w 359572"/>
              <a:gd name="connsiteY0" fmla="*/ 0 h 1158240"/>
              <a:gd name="connsiteX1" fmla="*/ 335280 w 359572"/>
              <a:gd name="connsiteY1" fmla="*/ 22860 h 1158240"/>
              <a:gd name="connsiteX2" fmla="*/ 335280 w 359572"/>
              <a:gd name="connsiteY2" fmla="*/ 106680 h 1158240"/>
              <a:gd name="connsiteX3" fmla="*/ 304800 w 359572"/>
              <a:gd name="connsiteY3" fmla="*/ 152400 h 1158240"/>
              <a:gd name="connsiteX4" fmla="*/ 259080 w 359572"/>
              <a:gd name="connsiteY4" fmla="*/ 167640 h 1158240"/>
              <a:gd name="connsiteX5" fmla="*/ 228600 w 359572"/>
              <a:gd name="connsiteY5" fmla="*/ 228600 h 1158240"/>
              <a:gd name="connsiteX6" fmla="*/ 198120 w 359572"/>
              <a:gd name="connsiteY6" fmla="*/ 266700 h 1158240"/>
              <a:gd name="connsiteX7" fmla="*/ 175260 w 359572"/>
              <a:gd name="connsiteY7" fmla="*/ 434340 h 1158240"/>
              <a:gd name="connsiteX8" fmla="*/ 152400 w 359572"/>
              <a:gd name="connsiteY8" fmla="*/ 449580 h 1158240"/>
              <a:gd name="connsiteX9" fmla="*/ 144780 w 359572"/>
              <a:gd name="connsiteY9" fmla="*/ 472440 h 1158240"/>
              <a:gd name="connsiteX10" fmla="*/ 160020 w 359572"/>
              <a:gd name="connsiteY10" fmla="*/ 533400 h 1158240"/>
              <a:gd name="connsiteX11" fmla="*/ 167640 w 359572"/>
              <a:gd name="connsiteY11" fmla="*/ 632460 h 1158240"/>
              <a:gd name="connsiteX12" fmla="*/ 152400 w 359572"/>
              <a:gd name="connsiteY12" fmla="*/ 716280 h 1158240"/>
              <a:gd name="connsiteX13" fmla="*/ 144780 w 359572"/>
              <a:gd name="connsiteY13" fmla="*/ 800100 h 1158240"/>
              <a:gd name="connsiteX14" fmla="*/ 121920 w 359572"/>
              <a:gd name="connsiteY14" fmla="*/ 807720 h 1158240"/>
              <a:gd name="connsiteX15" fmla="*/ 114300 w 359572"/>
              <a:gd name="connsiteY15" fmla="*/ 830580 h 1158240"/>
              <a:gd name="connsiteX16" fmla="*/ 99060 w 359572"/>
              <a:gd name="connsiteY16" fmla="*/ 929640 h 1158240"/>
              <a:gd name="connsiteX17" fmla="*/ 83820 w 359572"/>
              <a:gd name="connsiteY17" fmla="*/ 975360 h 1158240"/>
              <a:gd name="connsiteX18" fmla="*/ 68580 w 359572"/>
              <a:gd name="connsiteY18" fmla="*/ 998220 h 1158240"/>
              <a:gd name="connsiteX19" fmla="*/ 53340 w 359572"/>
              <a:gd name="connsiteY19" fmla="*/ 1043940 h 1158240"/>
              <a:gd name="connsiteX20" fmla="*/ 45720 w 359572"/>
              <a:gd name="connsiteY20" fmla="*/ 1066800 h 1158240"/>
              <a:gd name="connsiteX21" fmla="*/ 22860 w 359572"/>
              <a:gd name="connsiteY21" fmla="*/ 1082040 h 1158240"/>
              <a:gd name="connsiteX22" fmla="*/ 7620 w 359572"/>
              <a:gd name="connsiteY22" fmla="*/ 1104900 h 1158240"/>
              <a:gd name="connsiteX23" fmla="*/ 0 w 359572"/>
              <a:gd name="connsiteY23" fmla="*/ 1158240 h 115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9572" h="1158240">
                <a:moveTo>
                  <a:pt x="350520" y="0"/>
                </a:moveTo>
                <a:cubicBezTo>
                  <a:pt x="345440" y="7620"/>
                  <a:pt x="336291" y="13758"/>
                  <a:pt x="335280" y="22860"/>
                </a:cubicBezTo>
                <a:cubicBezTo>
                  <a:pt x="328755" y="81585"/>
                  <a:pt x="359572" y="53237"/>
                  <a:pt x="335280" y="106680"/>
                </a:cubicBezTo>
                <a:cubicBezTo>
                  <a:pt x="327701" y="123354"/>
                  <a:pt x="322176" y="146608"/>
                  <a:pt x="304800" y="152400"/>
                </a:cubicBezTo>
                <a:lnTo>
                  <a:pt x="259080" y="167640"/>
                </a:lnTo>
                <a:cubicBezTo>
                  <a:pt x="242555" y="266791"/>
                  <a:pt x="268701" y="178473"/>
                  <a:pt x="228600" y="228600"/>
                </a:cubicBezTo>
                <a:cubicBezTo>
                  <a:pt x="186536" y="281180"/>
                  <a:pt x="263634" y="223024"/>
                  <a:pt x="198120" y="266700"/>
                </a:cubicBezTo>
                <a:cubicBezTo>
                  <a:pt x="150444" y="338214"/>
                  <a:pt x="213066" y="235857"/>
                  <a:pt x="175260" y="434340"/>
                </a:cubicBezTo>
                <a:cubicBezTo>
                  <a:pt x="173546" y="443336"/>
                  <a:pt x="160020" y="444500"/>
                  <a:pt x="152400" y="449580"/>
                </a:cubicBezTo>
                <a:cubicBezTo>
                  <a:pt x="149860" y="457200"/>
                  <a:pt x="144780" y="464408"/>
                  <a:pt x="144780" y="472440"/>
                </a:cubicBezTo>
                <a:cubicBezTo>
                  <a:pt x="144780" y="490830"/>
                  <a:pt x="154007" y="515361"/>
                  <a:pt x="160020" y="533400"/>
                </a:cubicBezTo>
                <a:cubicBezTo>
                  <a:pt x="162560" y="566420"/>
                  <a:pt x="167640" y="599342"/>
                  <a:pt x="167640" y="632460"/>
                </a:cubicBezTo>
                <a:cubicBezTo>
                  <a:pt x="167640" y="675541"/>
                  <a:pt x="163116" y="684131"/>
                  <a:pt x="152400" y="716280"/>
                </a:cubicBezTo>
                <a:cubicBezTo>
                  <a:pt x="149860" y="744220"/>
                  <a:pt x="153652" y="773484"/>
                  <a:pt x="144780" y="800100"/>
                </a:cubicBezTo>
                <a:cubicBezTo>
                  <a:pt x="142240" y="807720"/>
                  <a:pt x="127600" y="802040"/>
                  <a:pt x="121920" y="807720"/>
                </a:cubicBezTo>
                <a:cubicBezTo>
                  <a:pt x="116240" y="813400"/>
                  <a:pt x="116840" y="822960"/>
                  <a:pt x="114300" y="830580"/>
                </a:cubicBezTo>
                <a:cubicBezTo>
                  <a:pt x="110735" y="859103"/>
                  <a:pt x="107116" y="900102"/>
                  <a:pt x="99060" y="929640"/>
                </a:cubicBezTo>
                <a:cubicBezTo>
                  <a:pt x="94833" y="945138"/>
                  <a:pt x="92731" y="961994"/>
                  <a:pt x="83820" y="975360"/>
                </a:cubicBezTo>
                <a:cubicBezTo>
                  <a:pt x="78740" y="982980"/>
                  <a:pt x="72299" y="989851"/>
                  <a:pt x="68580" y="998220"/>
                </a:cubicBezTo>
                <a:cubicBezTo>
                  <a:pt x="62056" y="1012900"/>
                  <a:pt x="58420" y="1028700"/>
                  <a:pt x="53340" y="1043940"/>
                </a:cubicBezTo>
                <a:cubicBezTo>
                  <a:pt x="50800" y="1051560"/>
                  <a:pt x="52403" y="1062345"/>
                  <a:pt x="45720" y="1066800"/>
                </a:cubicBezTo>
                <a:lnTo>
                  <a:pt x="22860" y="1082040"/>
                </a:lnTo>
                <a:cubicBezTo>
                  <a:pt x="17780" y="1089660"/>
                  <a:pt x="10252" y="1096128"/>
                  <a:pt x="7620" y="1104900"/>
                </a:cubicBezTo>
                <a:cubicBezTo>
                  <a:pt x="2459" y="1122103"/>
                  <a:pt x="0" y="1158240"/>
                  <a:pt x="0" y="1158240"/>
                </a:cubicBezTo>
              </a:path>
            </a:pathLst>
          </a:custGeom>
          <a:noFill/>
          <a:ln w="38100" cap="flat" cmpd="sng" algn="ctr">
            <a:solidFill>
              <a:srgbClr val="FF0000"/>
            </a:solidFill>
            <a:prstDash val="solid"/>
            <a:round/>
            <a:headEnd type="none" w="med" len="med"/>
            <a:tailEnd type="none" w="med" len="med"/>
          </a:ln>
          <a:effectLst>
            <a:outerShdw blurRad="50800" dist="25400" dir="10800000" algn="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latin typeface="Arial" charset="0"/>
            </a:endParaRPr>
          </a:p>
        </p:txBody>
      </p:sp>
      <p:sp>
        <p:nvSpPr>
          <p:cNvPr id="7" name="Freeform 6"/>
          <p:cNvSpPr/>
          <p:nvPr/>
        </p:nvSpPr>
        <p:spPr bwMode="auto">
          <a:xfrm>
            <a:off x="3786600" y="2091690"/>
            <a:ext cx="3287300" cy="1489796"/>
          </a:xfrm>
          <a:custGeom>
            <a:avLst/>
            <a:gdLst>
              <a:gd name="connsiteX0" fmla="*/ 3287300 w 3287300"/>
              <a:gd name="connsiteY0" fmla="*/ 0 h 1489796"/>
              <a:gd name="connsiteX1" fmla="*/ 3249200 w 3287300"/>
              <a:gd name="connsiteY1" fmla="*/ 45720 h 1489796"/>
              <a:gd name="connsiteX2" fmla="*/ 3226340 w 3287300"/>
              <a:gd name="connsiteY2" fmla="*/ 60960 h 1489796"/>
              <a:gd name="connsiteX3" fmla="*/ 3211100 w 3287300"/>
              <a:gd name="connsiteY3" fmla="*/ 83820 h 1489796"/>
              <a:gd name="connsiteX4" fmla="*/ 3203480 w 3287300"/>
              <a:gd name="connsiteY4" fmla="*/ 106680 h 1489796"/>
              <a:gd name="connsiteX5" fmla="*/ 3150140 w 3287300"/>
              <a:gd name="connsiteY5" fmla="*/ 129540 h 1489796"/>
              <a:gd name="connsiteX6" fmla="*/ 3112040 w 3287300"/>
              <a:gd name="connsiteY6" fmla="*/ 137160 h 1489796"/>
              <a:gd name="connsiteX7" fmla="*/ 3089180 w 3287300"/>
              <a:gd name="connsiteY7" fmla="*/ 160020 h 1489796"/>
              <a:gd name="connsiteX8" fmla="*/ 3081560 w 3287300"/>
              <a:gd name="connsiteY8" fmla="*/ 182880 h 1489796"/>
              <a:gd name="connsiteX9" fmla="*/ 3035840 w 3287300"/>
              <a:gd name="connsiteY9" fmla="*/ 198120 h 1489796"/>
              <a:gd name="connsiteX10" fmla="*/ 3028220 w 3287300"/>
              <a:gd name="connsiteY10" fmla="*/ 220980 h 1489796"/>
              <a:gd name="connsiteX11" fmla="*/ 2997740 w 3287300"/>
              <a:gd name="connsiteY11" fmla="*/ 266700 h 1489796"/>
              <a:gd name="connsiteX12" fmla="*/ 2990120 w 3287300"/>
              <a:gd name="connsiteY12" fmla="*/ 289560 h 1489796"/>
              <a:gd name="connsiteX13" fmla="*/ 2959640 w 3287300"/>
              <a:gd name="connsiteY13" fmla="*/ 335280 h 1489796"/>
              <a:gd name="connsiteX14" fmla="*/ 2944400 w 3287300"/>
              <a:gd name="connsiteY14" fmla="*/ 381000 h 1489796"/>
              <a:gd name="connsiteX15" fmla="*/ 2936780 w 3287300"/>
              <a:gd name="connsiteY15" fmla="*/ 411480 h 1489796"/>
              <a:gd name="connsiteX16" fmla="*/ 2921540 w 3287300"/>
              <a:gd name="connsiteY16" fmla="*/ 457200 h 1489796"/>
              <a:gd name="connsiteX17" fmla="*/ 2898680 w 3287300"/>
              <a:gd name="connsiteY17" fmla="*/ 472440 h 1489796"/>
              <a:gd name="connsiteX18" fmla="*/ 2875820 w 3287300"/>
              <a:gd name="connsiteY18" fmla="*/ 502920 h 1489796"/>
              <a:gd name="connsiteX19" fmla="*/ 2860580 w 3287300"/>
              <a:gd name="connsiteY19" fmla="*/ 525780 h 1489796"/>
              <a:gd name="connsiteX20" fmla="*/ 2837720 w 3287300"/>
              <a:gd name="connsiteY20" fmla="*/ 541020 h 1489796"/>
              <a:gd name="connsiteX21" fmla="*/ 2822480 w 3287300"/>
              <a:gd name="connsiteY21" fmla="*/ 594360 h 1489796"/>
              <a:gd name="connsiteX22" fmla="*/ 2814860 w 3287300"/>
              <a:gd name="connsiteY22" fmla="*/ 662940 h 1489796"/>
              <a:gd name="connsiteX23" fmla="*/ 2799620 w 3287300"/>
              <a:gd name="connsiteY23" fmla="*/ 685800 h 1489796"/>
              <a:gd name="connsiteX24" fmla="*/ 2784380 w 3287300"/>
              <a:gd name="connsiteY24" fmla="*/ 731520 h 1489796"/>
              <a:gd name="connsiteX25" fmla="*/ 2814860 w 3287300"/>
              <a:gd name="connsiteY25" fmla="*/ 830580 h 1489796"/>
              <a:gd name="connsiteX26" fmla="*/ 2837720 w 3287300"/>
              <a:gd name="connsiteY26" fmla="*/ 922020 h 1489796"/>
              <a:gd name="connsiteX27" fmla="*/ 2860580 w 3287300"/>
              <a:gd name="connsiteY27" fmla="*/ 944880 h 1489796"/>
              <a:gd name="connsiteX28" fmla="*/ 2868200 w 3287300"/>
              <a:gd name="connsiteY28" fmla="*/ 975360 h 1489796"/>
              <a:gd name="connsiteX29" fmla="*/ 2898680 w 3287300"/>
              <a:gd name="connsiteY29" fmla="*/ 1028700 h 1489796"/>
              <a:gd name="connsiteX30" fmla="*/ 2906300 w 3287300"/>
              <a:gd name="connsiteY30" fmla="*/ 1051560 h 1489796"/>
              <a:gd name="connsiteX31" fmla="*/ 2860580 w 3287300"/>
              <a:gd name="connsiteY31" fmla="*/ 1066800 h 1489796"/>
              <a:gd name="connsiteX32" fmla="*/ 2845340 w 3287300"/>
              <a:gd name="connsiteY32" fmla="*/ 1097280 h 1489796"/>
              <a:gd name="connsiteX33" fmla="*/ 2837720 w 3287300"/>
              <a:gd name="connsiteY33" fmla="*/ 1127760 h 1489796"/>
              <a:gd name="connsiteX34" fmla="*/ 2746280 w 3287300"/>
              <a:gd name="connsiteY34" fmla="*/ 1135380 h 1489796"/>
              <a:gd name="connsiteX35" fmla="*/ 2609120 w 3287300"/>
              <a:gd name="connsiteY35" fmla="*/ 1127760 h 1489796"/>
              <a:gd name="connsiteX36" fmla="*/ 2555780 w 3287300"/>
              <a:gd name="connsiteY36" fmla="*/ 1120140 h 1489796"/>
              <a:gd name="connsiteX37" fmla="*/ 2494820 w 3287300"/>
              <a:gd name="connsiteY37" fmla="*/ 1112520 h 1489796"/>
              <a:gd name="connsiteX38" fmla="*/ 2471960 w 3287300"/>
              <a:gd name="connsiteY38" fmla="*/ 1089660 h 1489796"/>
              <a:gd name="connsiteX39" fmla="*/ 2441480 w 3287300"/>
              <a:gd name="connsiteY39" fmla="*/ 1082040 h 1489796"/>
              <a:gd name="connsiteX40" fmla="*/ 2357660 w 3287300"/>
              <a:gd name="connsiteY40" fmla="*/ 1074420 h 1489796"/>
              <a:gd name="connsiteX41" fmla="*/ 2342420 w 3287300"/>
              <a:gd name="connsiteY41" fmla="*/ 1051560 h 1489796"/>
              <a:gd name="connsiteX42" fmla="*/ 2281460 w 3287300"/>
              <a:gd name="connsiteY42" fmla="*/ 1013460 h 1489796"/>
              <a:gd name="connsiteX43" fmla="*/ 2266220 w 3287300"/>
              <a:gd name="connsiteY43" fmla="*/ 990600 h 1489796"/>
              <a:gd name="connsiteX44" fmla="*/ 2243360 w 3287300"/>
              <a:gd name="connsiteY44" fmla="*/ 975360 h 1489796"/>
              <a:gd name="connsiteX45" fmla="*/ 2235740 w 3287300"/>
              <a:gd name="connsiteY45" fmla="*/ 952500 h 1489796"/>
              <a:gd name="connsiteX46" fmla="*/ 2190020 w 3287300"/>
              <a:gd name="connsiteY46" fmla="*/ 937260 h 1489796"/>
              <a:gd name="connsiteX47" fmla="*/ 2167160 w 3287300"/>
              <a:gd name="connsiteY47" fmla="*/ 929640 h 1489796"/>
              <a:gd name="connsiteX48" fmla="*/ 2144300 w 3287300"/>
              <a:gd name="connsiteY48" fmla="*/ 937260 h 1489796"/>
              <a:gd name="connsiteX49" fmla="*/ 2113820 w 3287300"/>
              <a:gd name="connsiteY49" fmla="*/ 952500 h 1489796"/>
              <a:gd name="connsiteX50" fmla="*/ 2068100 w 3287300"/>
              <a:gd name="connsiteY50" fmla="*/ 914400 h 1489796"/>
              <a:gd name="connsiteX51" fmla="*/ 2037620 w 3287300"/>
              <a:gd name="connsiteY51" fmla="*/ 906780 h 1489796"/>
              <a:gd name="connsiteX52" fmla="*/ 2045240 w 3287300"/>
              <a:gd name="connsiteY52" fmla="*/ 868680 h 1489796"/>
              <a:gd name="connsiteX53" fmla="*/ 2068100 w 3287300"/>
              <a:gd name="connsiteY53" fmla="*/ 853440 h 1489796"/>
              <a:gd name="connsiteX54" fmla="*/ 2083340 w 3287300"/>
              <a:gd name="connsiteY54" fmla="*/ 830580 h 1489796"/>
              <a:gd name="connsiteX55" fmla="*/ 2045240 w 3287300"/>
              <a:gd name="connsiteY55" fmla="*/ 739140 h 1489796"/>
              <a:gd name="connsiteX56" fmla="*/ 1999520 w 3287300"/>
              <a:gd name="connsiteY56" fmla="*/ 723900 h 1489796"/>
              <a:gd name="connsiteX57" fmla="*/ 1976660 w 3287300"/>
              <a:gd name="connsiteY57" fmla="*/ 716280 h 1489796"/>
              <a:gd name="connsiteX58" fmla="*/ 1930940 w 3287300"/>
              <a:gd name="connsiteY58" fmla="*/ 723900 h 1489796"/>
              <a:gd name="connsiteX59" fmla="*/ 1908080 w 3287300"/>
              <a:gd name="connsiteY59" fmla="*/ 739140 h 1489796"/>
              <a:gd name="connsiteX60" fmla="*/ 1885220 w 3287300"/>
              <a:gd name="connsiteY60" fmla="*/ 746760 h 1489796"/>
              <a:gd name="connsiteX61" fmla="*/ 1862360 w 3287300"/>
              <a:gd name="connsiteY61" fmla="*/ 769620 h 1489796"/>
              <a:gd name="connsiteX62" fmla="*/ 1816640 w 3287300"/>
              <a:gd name="connsiteY62" fmla="*/ 800100 h 1489796"/>
              <a:gd name="connsiteX63" fmla="*/ 1809020 w 3287300"/>
              <a:gd name="connsiteY63" fmla="*/ 822960 h 1489796"/>
              <a:gd name="connsiteX64" fmla="*/ 1755680 w 3287300"/>
              <a:gd name="connsiteY64" fmla="*/ 861060 h 1489796"/>
              <a:gd name="connsiteX65" fmla="*/ 1725200 w 3287300"/>
              <a:gd name="connsiteY65" fmla="*/ 876300 h 1489796"/>
              <a:gd name="connsiteX66" fmla="*/ 1679480 w 3287300"/>
              <a:gd name="connsiteY66" fmla="*/ 891540 h 1489796"/>
              <a:gd name="connsiteX67" fmla="*/ 1519460 w 3287300"/>
              <a:gd name="connsiteY67" fmla="*/ 906780 h 1489796"/>
              <a:gd name="connsiteX68" fmla="*/ 1496600 w 3287300"/>
              <a:gd name="connsiteY68" fmla="*/ 929640 h 1489796"/>
              <a:gd name="connsiteX69" fmla="*/ 1481360 w 3287300"/>
              <a:gd name="connsiteY69" fmla="*/ 952500 h 1489796"/>
              <a:gd name="connsiteX70" fmla="*/ 1458500 w 3287300"/>
              <a:gd name="connsiteY70" fmla="*/ 960120 h 1489796"/>
              <a:gd name="connsiteX71" fmla="*/ 1428020 w 3287300"/>
              <a:gd name="connsiteY71" fmla="*/ 982980 h 1489796"/>
              <a:gd name="connsiteX72" fmla="*/ 1275620 w 3287300"/>
              <a:gd name="connsiteY72" fmla="*/ 1005840 h 1489796"/>
              <a:gd name="connsiteX73" fmla="*/ 1252760 w 3287300"/>
              <a:gd name="connsiteY73" fmla="*/ 1013460 h 1489796"/>
              <a:gd name="connsiteX74" fmla="*/ 1237520 w 3287300"/>
              <a:gd name="connsiteY74" fmla="*/ 1043940 h 1489796"/>
              <a:gd name="connsiteX75" fmla="*/ 1222280 w 3287300"/>
              <a:gd name="connsiteY75" fmla="*/ 1066800 h 1489796"/>
              <a:gd name="connsiteX76" fmla="*/ 1214660 w 3287300"/>
              <a:gd name="connsiteY76" fmla="*/ 1104900 h 1489796"/>
              <a:gd name="connsiteX77" fmla="*/ 1191800 w 3287300"/>
              <a:gd name="connsiteY77" fmla="*/ 1112520 h 1489796"/>
              <a:gd name="connsiteX78" fmla="*/ 1138460 w 3287300"/>
              <a:gd name="connsiteY78" fmla="*/ 1135380 h 1489796"/>
              <a:gd name="connsiteX79" fmla="*/ 1123220 w 3287300"/>
              <a:gd name="connsiteY79" fmla="*/ 1188720 h 1489796"/>
              <a:gd name="connsiteX80" fmla="*/ 1115600 w 3287300"/>
              <a:gd name="connsiteY80" fmla="*/ 1211580 h 1489796"/>
              <a:gd name="connsiteX81" fmla="*/ 1107980 w 3287300"/>
              <a:gd name="connsiteY81" fmla="*/ 1272540 h 1489796"/>
              <a:gd name="connsiteX82" fmla="*/ 1100360 w 3287300"/>
              <a:gd name="connsiteY82" fmla="*/ 1295400 h 1489796"/>
              <a:gd name="connsiteX83" fmla="*/ 1092740 w 3287300"/>
              <a:gd name="connsiteY83" fmla="*/ 1341120 h 1489796"/>
              <a:gd name="connsiteX84" fmla="*/ 1062260 w 3287300"/>
              <a:gd name="connsiteY84" fmla="*/ 1440180 h 1489796"/>
              <a:gd name="connsiteX85" fmla="*/ 1047020 w 3287300"/>
              <a:gd name="connsiteY85" fmla="*/ 1463040 h 1489796"/>
              <a:gd name="connsiteX86" fmla="*/ 1024160 w 3287300"/>
              <a:gd name="connsiteY86" fmla="*/ 1470660 h 1489796"/>
              <a:gd name="connsiteX87" fmla="*/ 970820 w 3287300"/>
              <a:gd name="connsiteY87" fmla="*/ 1485900 h 1489796"/>
              <a:gd name="connsiteX88" fmla="*/ 787940 w 3287300"/>
              <a:gd name="connsiteY88" fmla="*/ 1478280 h 1489796"/>
              <a:gd name="connsiteX89" fmla="*/ 749840 w 3287300"/>
              <a:gd name="connsiteY89" fmla="*/ 1440180 h 1489796"/>
              <a:gd name="connsiteX90" fmla="*/ 704120 w 3287300"/>
              <a:gd name="connsiteY90" fmla="*/ 1409700 h 1489796"/>
              <a:gd name="connsiteX91" fmla="*/ 666020 w 3287300"/>
              <a:gd name="connsiteY91" fmla="*/ 1417320 h 1489796"/>
              <a:gd name="connsiteX92" fmla="*/ 635540 w 3287300"/>
              <a:gd name="connsiteY92" fmla="*/ 1371600 h 1489796"/>
              <a:gd name="connsiteX93" fmla="*/ 620300 w 3287300"/>
              <a:gd name="connsiteY93" fmla="*/ 1348740 h 1489796"/>
              <a:gd name="connsiteX94" fmla="*/ 612680 w 3287300"/>
              <a:gd name="connsiteY94" fmla="*/ 1325880 h 1489796"/>
              <a:gd name="connsiteX95" fmla="*/ 589820 w 3287300"/>
              <a:gd name="connsiteY95" fmla="*/ 1310640 h 1489796"/>
              <a:gd name="connsiteX96" fmla="*/ 574580 w 3287300"/>
              <a:gd name="connsiteY96" fmla="*/ 1280160 h 1489796"/>
              <a:gd name="connsiteX97" fmla="*/ 528860 w 3287300"/>
              <a:gd name="connsiteY97" fmla="*/ 1264920 h 1489796"/>
              <a:gd name="connsiteX98" fmla="*/ 498380 w 3287300"/>
              <a:gd name="connsiteY98" fmla="*/ 1219200 h 1489796"/>
              <a:gd name="connsiteX99" fmla="*/ 460280 w 3287300"/>
              <a:gd name="connsiteY99" fmla="*/ 1150620 h 1489796"/>
              <a:gd name="connsiteX100" fmla="*/ 445040 w 3287300"/>
              <a:gd name="connsiteY100" fmla="*/ 1127760 h 1489796"/>
              <a:gd name="connsiteX101" fmla="*/ 429800 w 3287300"/>
              <a:gd name="connsiteY101" fmla="*/ 1104900 h 1489796"/>
              <a:gd name="connsiteX102" fmla="*/ 399320 w 3287300"/>
              <a:gd name="connsiteY102" fmla="*/ 1082040 h 1489796"/>
              <a:gd name="connsiteX103" fmla="*/ 376460 w 3287300"/>
              <a:gd name="connsiteY103" fmla="*/ 1074420 h 1489796"/>
              <a:gd name="connsiteX104" fmla="*/ 269780 w 3287300"/>
              <a:gd name="connsiteY104" fmla="*/ 1082040 h 1489796"/>
              <a:gd name="connsiteX105" fmla="*/ 254540 w 3287300"/>
              <a:gd name="connsiteY105" fmla="*/ 1104900 h 1489796"/>
              <a:gd name="connsiteX106" fmla="*/ 224060 w 3287300"/>
              <a:gd name="connsiteY106" fmla="*/ 1112520 h 1489796"/>
              <a:gd name="connsiteX107" fmla="*/ 178340 w 3287300"/>
              <a:gd name="connsiteY107" fmla="*/ 1143000 h 1489796"/>
              <a:gd name="connsiteX108" fmla="*/ 64040 w 3287300"/>
              <a:gd name="connsiteY108" fmla="*/ 1165860 h 1489796"/>
              <a:gd name="connsiteX109" fmla="*/ 33560 w 3287300"/>
              <a:gd name="connsiteY109" fmla="*/ 1173480 h 1489796"/>
              <a:gd name="connsiteX110" fmla="*/ 18320 w 3287300"/>
              <a:gd name="connsiteY110" fmla="*/ 1181100 h 148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287300" h="1489796">
                <a:moveTo>
                  <a:pt x="3287300" y="0"/>
                </a:moveTo>
                <a:cubicBezTo>
                  <a:pt x="3272315" y="22477"/>
                  <a:pt x="3271202" y="27385"/>
                  <a:pt x="3249200" y="45720"/>
                </a:cubicBezTo>
                <a:cubicBezTo>
                  <a:pt x="3242165" y="51583"/>
                  <a:pt x="3233960" y="55880"/>
                  <a:pt x="3226340" y="60960"/>
                </a:cubicBezTo>
                <a:cubicBezTo>
                  <a:pt x="3221260" y="68580"/>
                  <a:pt x="3215196" y="75629"/>
                  <a:pt x="3211100" y="83820"/>
                </a:cubicBezTo>
                <a:cubicBezTo>
                  <a:pt x="3207508" y="91004"/>
                  <a:pt x="3208498" y="100408"/>
                  <a:pt x="3203480" y="106680"/>
                </a:cubicBezTo>
                <a:cubicBezTo>
                  <a:pt x="3190757" y="122584"/>
                  <a:pt x="3167948" y="125583"/>
                  <a:pt x="3150140" y="129540"/>
                </a:cubicBezTo>
                <a:cubicBezTo>
                  <a:pt x="3137497" y="132350"/>
                  <a:pt x="3124740" y="134620"/>
                  <a:pt x="3112040" y="137160"/>
                </a:cubicBezTo>
                <a:cubicBezTo>
                  <a:pt x="3104420" y="144780"/>
                  <a:pt x="3095158" y="151054"/>
                  <a:pt x="3089180" y="160020"/>
                </a:cubicBezTo>
                <a:cubicBezTo>
                  <a:pt x="3084725" y="166703"/>
                  <a:pt x="3088096" y="178211"/>
                  <a:pt x="3081560" y="182880"/>
                </a:cubicBezTo>
                <a:cubicBezTo>
                  <a:pt x="3068488" y="192217"/>
                  <a:pt x="3035840" y="198120"/>
                  <a:pt x="3035840" y="198120"/>
                </a:cubicBezTo>
                <a:cubicBezTo>
                  <a:pt x="3033300" y="205740"/>
                  <a:pt x="3032121" y="213959"/>
                  <a:pt x="3028220" y="220980"/>
                </a:cubicBezTo>
                <a:cubicBezTo>
                  <a:pt x="3019325" y="236991"/>
                  <a:pt x="3003532" y="249324"/>
                  <a:pt x="2997740" y="266700"/>
                </a:cubicBezTo>
                <a:cubicBezTo>
                  <a:pt x="2995200" y="274320"/>
                  <a:pt x="2994021" y="282539"/>
                  <a:pt x="2990120" y="289560"/>
                </a:cubicBezTo>
                <a:cubicBezTo>
                  <a:pt x="2981225" y="305571"/>
                  <a:pt x="2965432" y="317904"/>
                  <a:pt x="2959640" y="335280"/>
                </a:cubicBezTo>
                <a:cubicBezTo>
                  <a:pt x="2954560" y="350520"/>
                  <a:pt x="2948296" y="365415"/>
                  <a:pt x="2944400" y="381000"/>
                </a:cubicBezTo>
                <a:cubicBezTo>
                  <a:pt x="2941860" y="391160"/>
                  <a:pt x="2939789" y="401449"/>
                  <a:pt x="2936780" y="411480"/>
                </a:cubicBezTo>
                <a:cubicBezTo>
                  <a:pt x="2932164" y="426867"/>
                  <a:pt x="2934906" y="448289"/>
                  <a:pt x="2921540" y="457200"/>
                </a:cubicBezTo>
                <a:cubicBezTo>
                  <a:pt x="2913920" y="462280"/>
                  <a:pt x="2905156" y="465964"/>
                  <a:pt x="2898680" y="472440"/>
                </a:cubicBezTo>
                <a:cubicBezTo>
                  <a:pt x="2889700" y="481420"/>
                  <a:pt x="2883202" y="492586"/>
                  <a:pt x="2875820" y="502920"/>
                </a:cubicBezTo>
                <a:cubicBezTo>
                  <a:pt x="2870497" y="510372"/>
                  <a:pt x="2867056" y="519304"/>
                  <a:pt x="2860580" y="525780"/>
                </a:cubicBezTo>
                <a:cubicBezTo>
                  <a:pt x="2854104" y="532256"/>
                  <a:pt x="2845340" y="535940"/>
                  <a:pt x="2837720" y="541020"/>
                </a:cubicBezTo>
                <a:cubicBezTo>
                  <a:pt x="2832030" y="558090"/>
                  <a:pt x="2825214" y="576591"/>
                  <a:pt x="2822480" y="594360"/>
                </a:cubicBezTo>
                <a:cubicBezTo>
                  <a:pt x="2818983" y="617093"/>
                  <a:pt x="2820438" y="640626"/>
                  <a:pt x="2814860" y="662940"/>
                </a:cubicBezTo>
                <a:cubicBezTo>
                  <a:pt x="2812639" y="671825"/>
                  <a:pt x="2803339" y="677431"/>
                  <a:pt x="2799620" y="685800"/>
                </a:cubicBezTo>
                <a:cubicBezTo>
                  <a:pt x="2793096" y="700480"/>
                  <a:pt x="2784380" y="731520"/>
                  <a:pt x="2784380" y="731520"/>
                </a:cubicBezTo>
                <a:cubicBezTo>
                  <a:pt x="2801416" y="816700"/>
                  <a:pt x="2785252" y="786167"/>
                  <a:pt x="2814860" y="830580"/>
                </a:cubicBezTo>
                <a:cubicBezTo>
                  <a:pt x="2817378" y="845691"/>
                  <a:pt x="2825645" y="909945"/>
                  <a:pt x="2837720" y="922020"/>
                </a:cubicBezTo>
                <a:lnTo>
                  <a:pt x="2860580" y="944880"/>
                </a:lnTo>
                <a:cubicBezTo>
                  <a:pt x="2863120" y="955040"/>
                  <a:pt x="2864523" y="965554"/>
                  <a:pt x="2868200" y="975360"/>
                </a:cubicBezTo>
                <a:cubicBezTo>
                  <a:pt x="2888239" y="1028797"/>
                  <a:pt x="2876572" y="984484"/>
                  <a:pt x="2898680" y="1028700"/>
                </a:cubicBezTo>
                <a:cubicBezTo>
                  <a:pt x="2902272" y="1035884"/>
                  <a:pt x="2903760" y="1043940"/>
                  <a:pt x="2906300" y="1051560"/>
                </a:cubicBezTo>
                <a:cubicBezTo>
                  <a:pt x="2891060" y="1056640"/>
                  <a:pt x="2867764" y="1052432"/>
                  <a:pt x="2860580" y="1066800"/>
                </a:cubicBezTo>
                <a:cubicBezTo>
                  <a:pt x="2855500" y="1076960"/>
                  <a:pt x="2849328" y="1086644"/>
                  <a:pt x="2845340" y="1097280"/>
                </a:cubicBezTo>
                <a:cubicBezTo>
                  <a:pt x="2841663" y="1107086"/>
                  <a:pt x="2847495" y="1124001"/>
                  <a:pt x="2837720" y="1127760"/>
                </a:cubicBezTo>
                <a:cubicBezTo>
                  <a:pt x="2809173" y="1138740"/>
                  <a:pt x="2776760" y="1132840"/>
                  <a:pt x="2746280" y="1135380"/>
                </a:cubicBezTo>
                <a:cubicBezTo>
                  <a:pt x="2700560" y="1132840"/>
                  <a:pt x="2654765" y="1131412"/>
                  <a:pt x="2609120" y="1127760"/>
                </a:cubicBezTo>
                <a:cubicBezTo>
                  <a:pt x="2591217" y="1126328"/>
                  <a:pt x="2573583" y="1122514"/>
                  <a:pt x="2555780" y="1120140"/>
                </a:cubicBezTo>
                <a:lnTo>
                  <a:pt x="2494820" y="1112520"/>
                </a:lnTo>
                <a:cubicBezTo>
                  <a:pt x="2487200" y="1104900"/>
                  <a:pt x="2481316" y="1095007"/>
                  <a:pt x="2471960" y="1089660"/>
                </a:cubicBezTo>
                <a:cubicBezTo>
                  <a:pt x="2462867" y="1084464"/>
                  <a:pt x="2451861" y="1083424"/>
                  <a:pt x="2441480" y="1082040"/>
                </a:cubicBezTo>
                <a:cubicBezTo>
                  <a:pt x="2413671" y="1078332"/>
                  <a:pt x="2385600" y="1076960"/>
                  <a:pt x="2357660" y="1074420"/>
                </a:cubicBezTo>
                <a:cubicBezTo>
                  <a:pt x="2352580" y="1066800"/>
                  <a:pt x="2349571" y="1057281"/>
                  <a:pt x="2342420" y="1051560"/>
                </a:cubicBezTo>
                <a:cubicBezTo>
                  <a:pt x="2323709" y="1036591"/>
                  <a:pt x="2281460" y="1013460"/>
                  <a:pt x="2281460" y="1013460"/>
                </a:cubicBezTo>
                <a:cubicBezTo>
                  <a:pt x="2276380" y="1005840"/>
                  <a:pt x="2272696" y="997076"/>
                  <a:pt x="2266220" y="990600"/>
                </a:cubicBezTo>
                <a:cubicBezTo>
                  <a:pt x="2259744" y="984124"/>
                  <a:pt x="2249081" y="982511"/>
                  <a:pt x="2243360" y="975360"/>
                </a:cubicBezTo>
                <a:cubicBezTo>
                  <a:pt x="2238342" y="969088"/>
                  <a:pt x="2242276" y="957169"/>
                  <a:pt x="2235740" y="952500"/>
                </a:cubicBezTo>
                <a:cubicBezTo>
                  <a:pt x="2222668" y="943163"/>
                  <a:pt x="2205260" y="942340"/>
                  <a:pt x="2190020" y="937260"/>
                </a:cubicBezTo>
                <a:lnTo>
                  <a:pt x="2167160" y="929640"/>
                </a:lnTo>
                <a:cubicBezTo>
                  <a:pt x="2159540" y="932180"/>
                  <a:pt x="2149980" y="931580"/>
                  <a:pt x="2144300" y="937260"/>
                </a:cubicBezTo>
                <a:cubicBezTo>
                  <a:pt x="2118900" y="962660"/>
                  <a:pt x="2159540" y="967740"/>
                  <a:pt x="2113820" y="952500"/>
                </a:cubicBezTo>
                <a:cubicBezTo>
                  <a:pt x="2100088" y="938768"/>
                  <a:pt x="2086665" y="922357"/>
                  <a:pt x="2068100" y="914400"/>
                </a:cubicBezTo>
                <a:cubicBezTo>
                  <a:pt x="2058474" y="910275"/>
                  <a:pt x="2047780" y="909320"/>
                  <a:pt x="2037620" y="906780"/>
                </a:cubicBezTo>
                <a:cubicBezTo>
                  <a:pt x="2040160" y="894080"/>
                  <a:pt x="2038814" y="879925"/>
                  <a:pt x="2045240" y="868680"/>
                </a:cubicBezTo>
                <a:cubicBezTo>
                  <a:pt x="2049784" y="860729"/>
                  <a:pt x="2061624" y="859916"/>
                  <a:pt x="2068100" y="853440"/>
                </a:cubicBezTo>
                <a:cubicBezTo>
                  <a:pt x="2074576" y="846964"/>
                  <a:pt x="2078260" y="838200"/>
                  <a:pt x="2083340" y="830580"/>
                </a:cubicBezTo>
                <a:cubicBezTo>
                  <a:pt x="2079491" y="807484"/>
                  <a:pt x="2076250" y="749477"/>
                  <a:pt x="2045240" y="739140"/>
                </a:cubicBezTo>
                <a:lnTo>
                  <a:pt x="1999520" y="723900"/>
                </a:lnTo>
                <a:lnTo>
                  <a:pt x="1976660" y="716280"/>
                </a:lnTo>
                <a:cubicBezTo>
                  <a:pt x="1961420" y="718820"/>
                  <a:pt x="1945597" y="719014"/>
                  <a:pt x="1930940" y="723900"/>
                </a:cubicBezTo>
                <a:cubicBezTo>
                  <a:pt x="1922252" y="726796"/>
                  <a:pt x="1916271" y="735044"/>
                  <a:pt x="1908080" y="739140"/>
                </a:cubicBezTo>
                <a:cubicBezTo>
                  <a:pt x="1900896" y="742732"/>
                  <a:pt x="1892840" y="744220"/>
                  <a:pt x="1885220" y="746760"/>
                </a:cubicBezTo>
                <a:cubicBezTo>
                  <a:pt x="1877600" y="754380"/>
                  <a:pt x="1870866" y="763004"/>
                  <a:pt x="1862360" y="769620"/>
                </a:cubicBezTo>
                <a:cubicBezTo>
                  <a:pt x="1847902" y="780865"/>
                  <a:pt x="1816640" y="800100"/>
                  <a:pt x="1816640" y="800100"/>
                </a:cubicBezTo>
                <a:cubicBezTo>
                  <a:pt x="1814100" y="807720"/>
                  <a:pt x="1814162" y="816790"/>
                  <a:pt x="1809020" y="822960"/>
                </a:cubicBezTo>
                <a:cubicBezTo>
                  <a:pt x="1805303" y="827420"/>
                  <a:pt x="1764525" y="856006"/>
                  <a:pt x="1755680" y="861060"/>
                </a:cubicBezTo>
                <a:cubicBezTo>
                  <a:pt x="1745817" y="866696"/>
                  <a:pt x="1735747" y="872081"/>
                  <a:pt x="1725200" y="876300"/>
                </a:cubicBezTo>
                <a:cubicBezTo>
                  <a:pt x="1710285" y="882266"/>
                  <a:pt x="1694720" y="886460"/>
                  <a:pt x="1679480" y="891540"/>
                </a:cubicBezTo>
                <a:cubicBezTo>
                  <a:pt x="1613179" y="913640"/>
                  <a:pt x="1664640" y="898714"/>
                  <a:pt x="1519460" y="906780"/>
                </a:cubicBezTo>
                <a:cubicBezTo>
                  <a:pt x="1511840" y="914400"/>
                  <a:pt x="1503499" y="921361"/>
                  <a:pt x="1496600" y="929640"/>
                </a:cubicBezTo>
                <a:cubicBezTo>
                  <a:pt x="1490737" y="936675"/>
                  <a:pt x="1488511" y="946779"/>
                  <a:pt x="1481360" y="952500"/>
                </a:cubicBezTo>
                <a:cubicBezTo>
                  <a:pt x="1475088" y="957518"/>
                  <a:pt x="1466120" y="957580"/>
                  <a:pt x="1458500" y="960120"/>
                </a:cubicBezTo>
                <a:cubicBezTo>
                  <a:pt x="1448340" y="967740"/>
                  <a:pt x="1438354" y="975598"/>
                  <a:pt x="1428020" y="982980"/>
                </a:cubicBezTo>
                <a:cubicBezTo>
                  <a:pt x="1373445" y="1021962"/>
                  <a:pt x="1394109" y="998870"/>
                  <a:pt x="1275620" y="1005840"/>
                </a:cubicBezTo>
                <a:cubicBezTo>
                  <a:pt x="1268000" y="1008380"/>
                  <a:pt x="1258440" y="1007780"/>
                  <a:pt x="1252760" y="1013460"/>
                </a:cubicBezTo>
                <a:cubicBezTo>
                  <a:pt x="1244728" y="1021492"/>
                  <a:pt x="1243156" y="1034077"/>
                  <a:pt x="1237520" y="1043940"/>
                </a:cubicBezTo>
                <a:cubicBezTo>
                  <a:pt x="1232976" y="1051891"/>
                  <a:pt x="1227360" y="1059180"/>
                  <a:pt x="1222280" y="1066800"/>
                </a:cubicBezTo>
                <a:cubicBezTo>
                  <a:pt x="1219740" y="1079500"/>
                  <a:pt x="1221844" y="1094124"/>
                  <a:pt x="1214660" y="1104900"/>
                </a:cubicBezTo>
                <a:cubicBezTo>
                  <a:pt x="1210205" y="1111583"/>
                  <a:pt x="1199183" y="1109356"/>
                  <a:pt x="1191800" y="1112520"/>
                </a:cubicBezTo>
                <a:cubicBezTo>
                  <a:pt x="1125888" y="1140768"/>
                  <a:pt x="1192071" y="1117510"/>
                  <a:pt x="1138460" y="1135380"/>
                </a:cubicBezTo>
                <a:cubicBezTo>
                  <a:pt x="1120190" y="1190190"/>
                  <a:pt x="1142356" y="1121743"/>
                  <a:pt x="1123220" y="1188720"/>
                </a:cubicBezTo>
                <a:cubicBezTo>
                  <a:pt x="1121013" y="1196443"/>
                  <a:pt x="1118140" y="1203960"/>
                  <a:pt x="1115600" y="1211580"/>
                </a:cubicBezTo>
                <a:cubicBezTo>
                  <a:pt x="1113060" y="1231900"/>
                  <a:pt x="1111643" y="1252392"/>
                  <a:pt x="1107980" y="1272540"/>
                </a:cubicBezTo>
                <a:cubicBezTo>
                  <a:pt x="1106543" y="1280443"/>
                  <a:pt x="1102102" y="1287559"/>
                  <a:pt x="1100360" y="1295400"/>
                </a:cubicBezTo>
                <a:cubicBezTo>
                  <a:pt x="1097008" y="1310482"/>
                  <a:pt x="1094656" y="1325789"/>
                  <a:pt x="1092740" y="1341120"/>
                </a:cubicBezTo>
                <a:cubicBezTo>
                  <a:pt x="1078641" y="1453912"/>
                  <a:pt x="1105453" y="1388349"/>
                  <a:pt x="1062260" y="1440180"/>
                </a:cubicBezTo>
                <a:cubicBezTo>
                  <a:pt x="1056397" y="1447215"/>
                  <a:pt x="1054171" y="1457319"/>
                  <a:pt x="1047020" y="1463040"/>
                </a:cubicBezTo>
                <a:cubicBezTo>
                  <a:pt x="1040748" y="1468058"/>
                  <a:pt x="1031883" y="1468453"/>
                  <a:pt x="1024160" y="1470660"/>
                </a:cubicBezTo>
                <a:cubicBezTo>
                  <a:pt x="957183" y="1489796"/>
                  <a:pt x="1025630" y="1467630"/>
                  <a:pt x="970820" y="1485900"/>
                </a:cubicBezTo>
                <a:cubicBezTo>
                  <a:pt x="909860" y="1483360"/>
                  <a:pt x="848580" y="1485018"/>
                  <a:pt x="787940" y="1478280"/>
                </a:cubicBezTo>
                <a:cubicBezTo>
                  <a:pt x="767413" y="1475999"/>
                  <a:pt x="760207" y="1452621"/>
                  <a:pt x="749840" y="1440180"/>
                </a:cubicBezTo>
                <a:cubicBezTo>
                  <a:pt x="727886" y="1413836"/>
                  <a:pt x="732294" y="1419091"/>
                  <a:pt x="704120" y="1409700"/>
                </a:cubicBezTo>
                <a:cubicBezTo>
                  <a:pt x="691420" y="1412240"/>
                  <a:pt x="677342" y="1423610"/>
                  <a:pt x="666020" y="1417320"/>
                </a:cubicBezTo>
                <a:cubicBezTo>
                  <a:pt x="650009" y="1408425"/>
                  <a:pt x="645700" y="1386840"/>
                  <a:pt x="635540" y="1371600"/>
                </a:cubicBezTo>
                <a:cubicBezTo>
                  <a:pt x="630460" y="1363980"/>
                  <a:pt x="623196" y="1357428"/>
                  <a:pt x="620300" y="1348740"/>
                </a:cubicBezTo>
                <a:cubicBezTo>
                  <a:pt x="617760" y="1341120"/>
                  <a:pt x="617698" y="1332152"/>
                  <a:pt x="612680" y="1325880"/>
                </a:cubicBezTo>
                <a:cubicBezTo>
                  <a:pt x="606959" y="1318729"/>
                  <a:pt x="597440" y="1315720"/>
                  <a:pt x="589820" y="1310640"/>
                </a:cubicBezTo>
                <a:cubicBezTo>
                  <a:pt x="584740" y="1300480"/>
                  <a:pt x="583667" y="1286976"/>
                  <a:pt x="574580" y="1280160"/>
                </a:cubicBezTo>
                <a:cubicBezTo>
                  <a:pt x="561729" y="1270521"/>
                  <a:pt x="528860" y="1264920"/>
                  <a:pt x="528860" y="1264920"/>
                </a:cubicBezTo>
                <a:cubicBezTo>
                  <a:pt x="518700" y="1249680"/>
                  <a:pt x="504172" y="1236576"/>
                  <a:pt x="498380" y="1219200"/>
                </a:cubicBezTo>
                <a:cubicBezTo>
                  <a:pt x="484968" y="1178964"/>
                  <a:pt x="495215" y="1203023"/>
                  <a:pt x="460280" y="1150620"/>
                </a:cubicBezTo>
                <a:lnTo>
                  <a:pt x="445040" y="1127760"/>
                </a:lnTo>
                <a:cubicBezTo>
                  <a:pt x="439960" y="1120140"/>
                  <a:pt x="437126" y="1110395"/>
                  <a:pt x="429800" y="1104900"/>
                </a:cubicBezTo>
                <a:cubicBezTo>
                  <a:pt x="419640" y="1097280"/>
                  <a:pt x="410347" y="1088341"/>
                  <a:pt x="399320" y="1082040"/>
                </a:cubicBezTo>
                <a:cubicBezTo>
                  <a:pt x="392346" y="1078055"/>
                  <a:pt x="384080" y="1076960"/>
                  <a:pt x="376460" y="1074420"/>
                </a:cubicBezTo>
                <a:cubicBezTo>
                  <a:pt x="340900" y="1076960"/>
                  <a:pt x="304366" y="1073393"/>
                  <a:pt x="269780" y="1082040"/>
                </a:cubicBezTo>
                <a:cubicBezTo>
                  <a:pt x="260895" y="1084261"/>
                  <a:pt x="262160" y="1099820"/>
                  <a:pt x="254540" y="1104900"/>
                </a:cubicBezTo>
                <a:cubicBezTo>
                  <a:pt x="245826" y="1110709"/>
                  <a:pt x="234220" y="1109980"/>
                  <a:pt x="224060" y="1112520"/>
                </a:cubicBezTo>
                <a:lnTo>
                  <a:pt x="178340" y="1143000"/>
                </a:lnTo>
                <a:cubicBezTo>
                  <a:pt x="130031" y="1175206"/>
                  <a:pt x="164606" y="1157479"/>
                  <a:pt x="64040" y="1165860"/>
                </a:cubicBezTo>
                <a:cubicBezTo>
                  <a:pt x="53880" y="1168400"/>
                  <a:pt x="43186" y="1169355"/>
                  <a:pt x="33560" y="1173480"/>
                </a:cubicBezTo>
                <a:cubicBezTo>
                  <a:pt x="18482" y="1179942"/>
                  <a:pt x="0" y="1199420"/>
                  <a:pt x="18320" y="1181100"/>
                </a:cubicBezTo>
              </a:path>
            </a:pathLst>
          </a:custGeom>
          <a:noFill/>
          <a:ln w="38100" cap="flat" cmpd="sng" algn="ctr">
            <a:solidFill>
              <a:schemeClr val="accent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latin typeface="Arial" charset="0"/>
            </a:endParaRPr>
          </a:p>
        </p:txBody>
      </p:sp>
      <p:sp>
        <p:nvSpPr>
          <p:cNvPr id="8" name="TextBox 7"/>
          <p:cNvSpPr txBox="1"/>
          <p:nvPr/>
        </p:nvSpPr>
        <p:spPr>
          <a:xfrm>
            <a:off x="4833620" y="1334333"/>
            <a:ext cx="1828800" cy="307777"/>
          </a:xfrm>
          <a:prstGeom prst="rect">
            <a:avLst/>
          </a:prstGeom>
          <a:noFill/>
        </p:spPr>
        <p:txBody>
          <a:bodyPr wrap="square" rtlCol="0">
            <a:spAutoFit/>
          </a:bodyPr>
          <a:lstStyle/>
          <a:p>
            <a:r>
              <a:rPr lang="en-US" sz="1400" dirty="0" smtClean="0">
                <a:solidFill>
                  <a:srgbClr val="FF0000"/>
                </a:solidFill>
                <a:effectLst>
                  <a:outerShdw blurRad="38100" dist="38100" dir="2700000" algn="tl">
                    <a:srgbClr val="000000">
                      <a:alpha val="43137"/>
                    </a:srgbClr>
                  </a:outerShdw>
                </a:effectLst>
              </a:rPr>
              <a:t>Hurricane Fault</a:t>
            </a:r>
          </a:p>
        </p:txBody>
      </p:sp>
      <p:sp>
        <p:nvSpPr>
          <p:cNvPr id="9" name="TextBox 8"/>
          <p:cNvSpPr txBox="1"/>
          <p:nvPr/>
        </p:nvSpPr>
        <p:spPr>
          <a:xfrm>
            <a:off x="5092700" y="2526030"/>
            <a:ext cx="1828800" cy="307777"/>
          </a:xfrm>
          <a:prstGeom prst="rect">
            <a:avLst/>
          </a:prstGeom>
          <a:noFill/>
        </p:spPr>
        <p:txBody>
          <a:bodyPr wrap="square" rtlCol="0">
            <a:spAutoFit/>
          </a:bodyPr>
          <a:lstStyle/>
          <a:p>
            <a:r>
              <a:rPr lang="en-US" sz="1400" dirty="0" smtClean="0">
                <a:solidFill>
                  <a:srgbClr val="FF0000"/>
                </a:solidFill>
                <a:effectLst>
                  <a:outerShdw blurRad="38100" dist="38100" dir="2700000" algn="tl">
                    <a:srgbClr val="000000">
                      <a:alpha val="43137"/>
                    </a:srgbClr>
                  </a:outerShdw>
                </a:effectLst>
              </a:rPr>
              <a:t>Toroweap Fault</a:t>
            </a:r>
          </a:p>
        </p:txBody>
      </p:sp>
      <p:sp>
        <p:nvSpPr>
          <p:cNvPr id="10" name="TextBox 9"/>
          <p:cNvSpPr txBox="1"/>
          <p:nvPr/>
        </p:nvSpPr>
        <p:spPr>
          <a:xfrm>
            <a:off x="241300" y="2736502"/>
            <a:ext cx="3111500" cy="1384995"/>
          </a:xfrm>
          <a:prstGeom prst="rect">
            <a:avLst/>
          </a:prstGeom>
          <a:noFill/>
        </p:spPr>
        <p:txBody>
          <a:bodyPr wrap="square" rtlCol="0">
            <a:spAutoFit/>
          </a:bodyPr>
          <a:lstStyle/>
          <a:p>
            <a:r>
              <a:rPr lang="en-US" sz="2800" dirty="0" smtClean="0">
                <a:solidFill>
                  <a:srgbClr val="FF0000"/>
                </a:solidFill>
                <a:effectLst>
                  <a:outerShdw blurRad="38100" dist="38100" dir="2700000" algn="tl">
                    <a:srgbClr val="000000">
                      <a:alpha val="43137"/>
                    </a:srgbClr>
                  </a:outerShdw>
                </a:effectLst>
              </a:rPr>
              <a:t>Major Grand Canyon Normal Faults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09CBE"/>
        </a:solidFill>
        <a:effectLst/>
      </p:bgPr>
    </p:bg>
    <p:spTree>
      <p:nvGrpSpPr>
        <p:cNvPr id="1" name=""/>
        <p:cNvGrpSpPr/>
        <p:nvPr/>
      </p:nvGrpSpPr>
      <p:grpSpPr>
        <a:xfrm>
          <a:off x="0" y="0"/>
          <a:ext cx="0" cy="0"/>
          <a:chOff x="0" y="0"/>
          <a:chExt cx="0" cy="0"/>
        </a:xfrm>
      </p:grpSpPr>
      <p:pic>
        <p:nvPicPr>
          <p:cNvPr id="153602" name="Picture 2" descr="gc9"/>
          <p:cNvPicPr>
            <a:picLocks noChangeAspect="1" noChangeArrowheads="1"/>
          </p:cNvPicPr>
          <p:nvPr/>
        </p:nvPicPr>
        <p:blipFill>
          <a:blip r:embed="rId3"/>
          <a:srcRect l="3750" t="5000" r="5139" b="54259"/>
          <a:stretch>
            <a:fillRect/>
          </a:stretch>
        </p:blipFill>
        <p:spPr bwMode="auto">
          <a:xfrm>
            <a:off x="-20318" y="1892300"/>
            <a:ext cx="9164318" cy="3073400"/>
          </a:xfrm>
          <a:prstGeom prst="rect">
            <a:avLst/>
          </a:prstGeom>
          <a:noFill/>
          <a:ln w="9525">
            <a:noFill/>
            <a:miter lim="800000"/>
            <a:headEnd/>
            <a:tailEnd/>
          </a:ln>
        </p:spPr>
      </p:pic>
      <p:sp>
        <p:nvSpPr>
          <p:cNvPr id="3" name="TextBox 2"/>
          <p:cNvSpPr txBox="1"/>
          <p:nvPr/>
        </p:nvSpPr>
        <p:spPr>
          <a:xfrm>
            <a:off x="2190750" y="698500"/>
            <a:ext cx="47625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 7 million years ago</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ecx.images-amazon.com/images/I/51NmOZGf2BL._SS500_.jpg"/>
          <p:cNvPicPr>
            <a:picLocks noChangeAspect="1" noChangeArrowheads="1"/>
          </p:cNvPicPr>
          <p:nvPr/>
        </p:nvPicPr>
        <p:blipFill>
          <a:blip r:embed="rId3"/>
          <a:srcRect l="139" t="4533" r="400" b="14133"/>
          <a:stretch>
            <a:fillRect/>
          </a:stretch>
        </p:blipFill>
        <p:spPr bwMode="auto">
          <a:xfrm>
            <a:off x="43056" y="0"/>
            <a:ext cx="9100944" cy="74422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09CBE"/>
        </a:solidFill>
        <a:effectLst/>
      </p:bgPr>
    </p:bg>
    <p:spTree>
      <p:nvGrpSpPr>
        <p:cNvPr id="1" name=""/>
        <p:cNvGrpSpPr/>
        <p:nvPr/>
      </p:nvGrpSpPr>
      <p:grpSpPr>
        <a:xfrm>
          <a:off x="0" y="0"/>
          <a:ext cx="0" cy="0"/>
          <a:chOff x="0" y="0"/>
          <a:chExt cx="0" cy="0"/>
        </a:xfrm>
      </p:grpSpPr>
      <p:pic>
        <p:nvPicPr>
          <p:cNvPr id="154626" name="Picture 2" descr="gc10"/>
          <p:cNvPicPr>
            <a:picLocks noChangeAspect="1" noChangeArrowheads="1"/>
          </p:cNvPicPr>
          <p:nvPr/>
        </p:nvPicPr>
        <p:blipFill>
          <a:blip r:embed="rId3"/>
          <a:srcRect l="2778" t="6852" r="1806" b="61111"/>
          <a:stretch>
            <a:fillRect/>
          </a:stretch>
        </p:blipFill>
        <p:spPr bwMode="auto">
          <a:xfrm>
            <a:off x="15636" y="2279650"/>
            <a:ext cx="9128364" cy="2298700"/>
          </a:xfrm>
          <a:prstGeom prst="rect">
            <a:avLst/>
          </a:prstGeom>
          <a:noFill/>
          <a:ln w="9525">
            <a:noFill/>
            <a:miter lim="800000"/>
            <a:headEnd/>
            <a:tailEnd/>
          </a:ln>
        </p:spPr>
      </p:pic>
      <p:sp>
        <p:nvSpPr>
          <p:cNvPr id="3" name="TextBox 2"/>
          <p:cNvSpPr txBox="1"/>
          <p:nvPr/>
        </p:nvSpPr>
        <p:spPr>
          <a:xfrm>
            <a:off x="4946650" y="1320800"/>
            <a:ext cx="2571750" cy="1077218"/>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Normal fault conduit</a:t>
            </a:r>
          </a:p>
        </p:txBody>
      </p:sp>
      <p:sp>
        <p:nvSpPr>
          <p:cNvPr id="4" name="TextBox 3"/>
          <p:cNvSpPr txBox="1"/>
          <p:nvPr/>
        </p:nvSpPr>
        <p:spPr>
          <a:xfrm>
            <a:off x="469900" y="1828800"/>
            <a:ext cx="257175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Lava falls</a:t>
            </a:r>
          </a:p>
        </p:txBody>
      </p:sp>
      <p:cxnSp>
        <p:nvCxnSpPr>
          <p:cNvPr id="6" name="Straight Arrow Connector 5"/>
          <p:cNvCxnSpPr>
            <a:stCxn id="4" idx="2"/>
          </p:cNvCxnSpPr>
          <p:nvPr/>
        </p:nvCxnSpPr>
        <p:spPr bwMode="auto">
          <a:xfrm rot="16200000" flipH="1">
            <a:off x="1659225" y="2510124"/>
            <a:ext cx="685225" cy="492125"/>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8" name="Straight Arrow Connector 7"/>
          <p:cNvCxnSpPr/>
          <p:nvPr/>
        </p:nvCxnSpPr>
        <p:spPr bwMode="auto">
          <a:xfrm rot="10800000" flipV="1">
            <a:off x="4356101" y="2413574"/>
            <a:ext cx="1793875" cy="1167826"/>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Vulcan_Thron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56675" name="Text Box 3"/>
          <p:cNvSpPr txBox="1">
            <a:spLocks noChangeArrowheads="1"/>
          </p:cNvSpPr>
          <p:nvPr/>
        </p:nvSpPr>
        <p:spPr bwMode="auto">
          <a:xfrm>
            <a:off x="4356100" y="1236663"/>
            <a:ext cx="3873500" cy="579437"/>
          </a:xfrm>
          <a:prstGeom prst="rect">
            <a:avLst/>
          </a:prstGeom>
          <a:noFill/>
          <a:ln w="38100">
            <a:noFill/>
            <a:miter lim="800000"/>
            <a:headEnd/>
            <a:tailEnd/>
          </a:ln>
        </p:spPr>
        <p:txBody>
          <a:bodyPr wrap="square">
            <a:spAutoFit/>
          </a:bodyPr>
          <a:lstStyle/>
          <a:p>
            <a:pPr>
              <a:spcBef>
                <a:spcPct val="50000"/>
              </a:spcBef>
            </a:pPr>
            <a:r>
              <a:rPr lang="en-US" dirty="0">
                <a:effectLst>
                  <a:outerShdw blurRad="38100" dist="38100" dir="2700000" algn="tl">
                    <a:srgbClr val="000000">
                      <a:alpha val="43137"/>
                    </a:srgbClr>
                  </a:outerShdw>
                </a:effectLst>
              </a:rPr>
              <a:t>Vulcan’s Throne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cinder_cones_on_rim"/>
          <p:cNvPicPr>
            <a:picLocks noChangeAspect="1" noChangeArrowheads="1"/>
          </p:cNvPicPr>
          <p:nvPr/>
        </p:nvPicPr>
        <p:blipFill>
          <a:blip r:embed="rId3"/>
          <a:srcRect/>
          <a:stretch>
            <a:fillRect/>
          </a:stretch>
        </p:blipFill>
        <p:spPr bwMode="auto">
          <a:xfrm>
            <a:off x="2362200" y="0"/>
            <a:ext cx="4556125" cy="6858000"/>
          </a:xfrm>
          <a:prstGeom prst="rect">
            <a:avLst/>
          </a:prstGeom>
          <a:noFill/>
          <a:ln w="9525">
            <a:noFill/>
            <a:miter lim="800000"/>
            <a:headEnd/>
            <a:tailEnd/>
          </a:ln>
        </p:spPr>
      </p:pic>
      <p:sp>
        <p:nvSpPr>
          <p:cNvPr id="3" name="Text Box 3"/>
          <p:cNvSpPr txBox="1">
            <a:spLocks noChangeArrowheads="1"/>
          </p:cNvSpPr>
          <p:nvPr/>
        </p:nvSpPr>
        <p:spPr bwMode="auto">
          <a:xfrm>
            <a:off x="2635250" y="2697163"/>
            <a:ext cx="3873500" cy="579437"/>
          </a:xfrm>
          <a:prstGeom prst="rect">
            <a:avLst/>
          </a:prstGeom>
          <a:noFill/>
          <a:ln w="38100">
            <a:noFill/>
            <a:miter lim="800000"/>
            <a:headEnd/>
            <a:tailEnd/>
          </a:ln>
        </p:spPr>
        <p:txBody>
          <a:bodyPr wrap="square">
            <a:spAutoFit/>
          </a:bodyPr>
          <a:lstStyle/>
          <a:p>
            <a:pPr>
              <a:spcBef>
                <a:spcPct val="50000"/>
              </a:spcBef>
            </a:pPr>
            <a:r>
              <a:rPr lang="en-US" dirty="0" smtClean="0">
                <a:effectLst>
                  <a:outerShdw blurRad="38100" dist="38100" dir="2700000" algn="tl">
                    <a:srgbClr val="000000">
                      <a:alpha val="43137"/>
                    </a:srgbClr>
                  </a:outerShdw>
                </a:effectLst>
              </a:rPr>
              <a:t>Lava Falls</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Lava_Layers"/>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srcRect/>
          <a:stretch>
            <a:fillRect/>
          </a:stretch>
        </p:blipFill>
        <p:spPr bwMode="auto">
          <a:xfrm>
            <a:off x="-1" y="2504052"/>
            <a:ext cx="9144001" cy="1849895"/>
          </a:xfrm>
          <a:prstGeom prst="rect">
            <a:avLst/>
          </a:prstGeom>
          <a:noFill/>
          <a:ln w="9525">
            <a:noFill/>
            <a:miter lim="800000"/>
            <a:headEnd/>
            <a:tailEnd/>
          </a:ln>
          <a:effectLst/>
        </p:spPr>
      </p:pic>
      <p:sp>
        <p:nvSpPr>
          <p:cNvPr id="3" name="TextBox 2"/>
          <p:cNvSpPr txBox="1"/>
          <p:nvPr/>
        </p:nvSpPr>
        <p:spPr>
          <a:xfrm>
            <a:off x="7391400" y="1447800"/>
            <a:ext cx="1447800" cy="584775"/>
          </a:xfrm>
          <a:prstGeom prst="rect">
            <a:avLst/>
          </a:prstGeom>
          <a:noFill/>
        </p:spPr>
        <p:txBody>
          <a:bodyPr wrap="square" rtlCol="0">
            <a:spAutoFit/>
          </a:bodyPr>
          <a:lstStyle/>
          <a:p>
            <a:r>
              <a:rPr lang="en-US" dirty="0" smtClean="0">
                <a:solidFill>
                  <a:schemeClr val="tx1"/>
                </a:solidFill>
                <a:effectLst>
                  <a:outerShdw blurRad="38100" dist="38100" dir="2700000" algn="tl">
                    <a:srgbClr val="000000">
                      <a:alpha val="43137"/>
                    </a:srgbClr>
                  </a:outerShdw>
                </a:effectLst>
              </a:rPr>
              <a:t>north</a:t>
            </a:r>
          </a:p>
        </p:txBody>
      </p:sp>
      <p:sp>
        <p:nvSpPr>
          <p:cNvPr id="4" name="TextBox 3"/>
          <p:cNvSpPr txBox="1"/>
          <p:nvPr/>
        </p:nvSpPr>
        <p:spPr>
          <a:xfrm>
            <a:off x="457200" y="1447800"/>
            <a:ext cx="1447800" cy="584775"/>
          </a:xfrm>
          <a:prstGeom prst="rect">
            <a:avLst/>
          </a:prstGeom>
          <a:noFill/>
        </p:spPr>
        <p:txBody>
          <a:bodyPr wrap="square" rtlCol="0">
            <a:spAutoFit/>
          </a:bodyPr>
          <a:lstStyle/>
          <a:p>
            <a:r>
              <a:rPr lang="en-US" dirty="0" smtClean="0">
                <a:solidFill>
                  <a:schemeClr val="tx1"/>
                </a:solidFill>
                <a:effectLst>
                  <a:outerShdw blurRad="38100" dist="38100" dir="2700000" algn="tl">
                    <a:srgbClr val="000000">
                      <a:alpha val="43137"/>
                    </a:srgbClr>
                  </a:outerShdw>
                </a:effectLst>
              </a:rPr>
              <a:t>south</a:t>
            </a:r>
          </a:p>
        </p:txBody>
      </p:sp>
      <p:sp>
        <p:nvSpPr>
          <p:cNvPr id="6" name="Freeform 5"/>
          <p:cNvSpPr/>
          <p:nvPr/>
        </p:nvSpPr>
        <p:spPr bwMode="auto">
          <a:xfrm>
            <a:off x="88900" y="3100917"/>
            <a:ext cx="7886700" cy="759883"/>
          </a:xfrm>
          <a:custGeom>
            <a:avLst/>
            <a:gdLst>
              <a:gd name="connsiteX0" fmla="*/ 7886700 w 7886700"/>
              <a:gd name="connsiteY0" fmla="*/ 747183 h 747183"/>
              <a:gd name="connsiteX1" fmla="*/ 3505200 w 7886700"/>
              <a:gd name="connsiteY1" fmla="*/ 23283 h 747183"/>
              <a:gd name="connsiteX2" fmla="*/ 0 w 7886700"/>
              <a:gd name="connsiteY2" fmla="*/ 607483 h 747183"/>
              <a:gd name="connsiteX3" fmla="*/ 0 w 7886700"/>
              <a:gd name="connsiteY3" fmla="*/ 607483 h 747183"/>
              <a:gd name="connsiteX4" fmla="*/ 25400 w 7886700"/>
              <a:gd name="connsiteY4" fmla="*/ 709083 h 747183"/>
              <a:gd name="connsiteX0" fmla="*/ 7886700 w 7886700"/>
              <a:gd name="connsiteY0" fmla="*/ 747183 h 747183"/>
              <a:gd name="connsiteX1" fmla="*/ 3505200 w 7886700"/>
              <a:gd name="connsiteY1" fmla="*/ 23283 h 747183"/>
              <a:gd name="connsiteX2" fmla="*/ 0 w 7886700"/>
              <a:gd name="connsiteY2" fmla="*/ 607483 h 747183"/>
              <a:gd name="connsiteX3" fmla="*/ 0 w 7886700"/>
              <a:gd name="connsiteY3" fmla="*/ 607483 h 747183"/>
              <a:gd name="connsiteX0" fmla="*/ 7886700 w 7886700"/>
              <a:gd name="connsiteY0" fmla="*/ 747183 h 747183"/>
              <a:gd name="connsiteX1" fmla="*/ 3505200 w 7886700"/>
              <a:gd name="connsiteY1" fmla="*/ 23283 h 747183"/>
              <a:gd name="connsiteX2" fmla="*/ 0 w 7886700"/>
              <a:gd name="connsiteY2" fmla="*/ 607483 h 747183"/>
              <a:gd name="connsiteX3" fmla="*/ 0 w 7886700"/>
              <a:gd name="connsiteY3" fmla="*/ 607483 h 747183"/>
              <a:gd name="connsiteX0" fmla="*/ 7886700 w 7886700"/>
              <a:gd name="connsiteY0" fmla="*/ 759883 h 759883"/>
              <a:gd name="connsiteX1" fmla="*/ 3505200 w 7886700"/>
              <a:gd name="connsiteY1" fmla="*/ 35983 h 759883"/>
              <a:gd name="connsiteX2" fmla="*/ 0 w 7886700"/>
              <a:gd name="connsiteY2" fmla="*/ 620183 h 759883"/>
              <a:gd name="connsiteX3" fmla="*/ 0 w 7886700"/>
              <a:gd name="connsiteY3" fmla="*/ 620183 h 759883"/>
              <a:gd name="connsiteX0" fmla="*/ 7886700 w 7886700"/>
              <a:gd name="connsiteY0" fmla="*/ 759883 h 759883"/>
              <a:gd name="connsiteX1" fmla="*/ 3505200 w 7886700"/>
              <a:gd name="connsiteY1" fmla="*/ 35983 h 759883"/>
              <a:gd name="connsiteX2" fmla="*/ 0 w 7886700"/>
              <a:gd name="connsiteY2" fmla="*/ 620183 h 759883"/>
              <a:gd name="connsiteX3" fmla="*/ 0 w 7886700"/>
              <a:gd name="connsiteY3" fmla="*/ 620183 h 759883"/>
              <a:gd name="connsiteX0" fmla="*/ 7886700 w 7886700"/>
              <a:gd name="connsiteY0" fmla="*/ 759883 h 759883"/>
              <a:gd name="connsiteX1" fmla="*/ 3733800 w 7886700"/>
              <a:gd name="connsiteY1" fmla="*/ 35983 h 759883"/>
              <a:gd name="connsiteX2" fmla="*/ 0 w 7886700"/>
              <a:gd name="connsiteY2" fmla="*/ 620183 h 759883"/>
              <a:gd name="connsiteX3" fmla="*/ 0 w 7886700"/>
              <a:gd name="connsiteY3" fmla="*/ 620183 h 759883"/>
              <a:gd name="connsiteX0" fmla="*/ 7886700 w 7886700"/>
              <a:gd name="connsiteY0" fmla="*/ 759883 h 759883"/>
              <a:gd name="connsiteX1" fmla="*/ 3733800 w 7886700"/>
              <a:gd name="connsiteY1" fmla="*/ 35983 h 759883"/>
              <a:gd name="connsiteX2" fmla="*/ 0 w 7886700"/>
              <a:gd name="connsiteY2" fmla="*/ 620183 h 759883"/>
              <a:gd name="connsiteX3" fmla="*/ 0 w 7886700"/>
              <a:gd name="connsiteY3" fmla="*/ 620183 h 759883"/>
              <a:gd name="connsiteX0" fmla="*/ 7886700 w 7886700"/>
              <a:gd name="connsiteY0" fmla="*/ 759883 h 759883"/>
              <a:gd name="connsiteX1" fmla="*/ 3733800 w 7886700"/>
              <a:gd name="connsiteY1" fmla="*/ 35983 h 759883"/>
              <a:gd name="connsiteX2" fmla="*/ 0 w 7886700"/>
              <a:gd name="connsiteY2" fmla="*/ 620183 h 759883"/>
              <a:gd name="connsiteX3" fmla="*/ 0 w 7886700"/>
              <a:gd name="connsiteY3" fmla="*/ 620183 h 759883"/>
              <a:gd name="connsiteX0" fmla="*/ 7886700 w 7886700"/>
              <a:gd name="connsiteY0" fmla="*/ 759883 h 759883"/>
              <a:gd name="connsiteX1" fmla="*/ 3733800 w 7886700"/>
              <a:gd name="connsiteY1" fmla="*/ 35983 h 759883"/>
              <a:gd name="connsiteX2" fmla="*/ 0 w 7886700"/>
              <a:gd name="connsiteY2" fmla="*/ 620183 h 759883"/>
              <a:gd name="connsiteX3" fmla="*/ 0 w 7886700"/>
              <a:gd name="connsiteY3" fmla="*/ 620183 h 759883"/>
              <a:gd name="connsiteX0" fmla="*/ 7886700 w 7886700"/>
              <a:gd name="connsiteY0" fmla="*/ 759883 h 759883"/>
              <a:gd name="connsiteX1" fmla="*/ 3733800 w 7886700"/>
              <a:gd name="connsiteY1" fmla="*/ 35983 h 759883"/>
              <a:gd name="connsiteX2" fmla="*/ 0 w 7886700"/>
              <a:gd name="connsiteY2" fmla="*/ 620183 h 759883"/>
              <a:gd name="connsiteX3" fmla="*/ 0 w 7886700"/>
              <a:gd name="connsiteY3" fmla="*/ 620183 h 759883"/>
              <a:gd name="connsiteX0" fmla="*/ 7886700 w 7886700"/>
              <a:gd name="connsiteY0" fmla="*/ 759883 h 759883"/>
              <a:gd name="connsiteX1" fmla="*/ 3733800 w 7886700"/>
              <a:gd name="connsiteY1" fmla="*/ 35983 h 759883"/>
              <a:gd name="connsiteX2" fmla="*/ 0 w 7886700"/>
              <a:gd name="connsiteY2" fmla="*/ 620183 h 759883"/>
              <a:gd name="connsiteX3" fmla="*/ 0 w 7886700"/>
              <a:gd name="connsiteY3" fmla="*/ 620183 h 759883"/>
            </a:gdLst>
            <a:ahLst/>
            <a:cxnLst>
              <a:cxn ang="0">
                <a:pos x="connsiteX0" y="connsiteY0"/>
              </a:cxn>
              <a:cxn ang="0">
                <a:pos x="connsiteX1" y="connsiteY1"/>
              </a:cxn>
              <a:cxn ang="0">
                <a:pos x="connsiteX2" y="connsiteY2"/>
              </a:cxn>
              <a:cxn ang="0">
                <a:pos x="connsiteX3" y="connsiteY3"/>
              </a:cxn>
            </a:cxnLst>
            <a:rect l="l" t="t" r="r" b="b"/>
            <a:pathLst>
              <a:path w="7886700" h="759883">
                <a:moveTo>
                  <a:pt x="7886700" y="759883"/>
                </a:moveTo>
                <a:cubicBezTo>
                  <a:pt x="6569075" y="257174"/>
                  <a:pt x="5238750" y="59266"/>
                  <a:pt x="3733800" y="35983"/>
                </a:cubicBezTo>
                <a:cubicBezTo>
                  <a:pt x="2000250" y="0"/>
                  <a:pt x="609600" y="472016"/>
                  <a:pt x="0" y="620183"/>
                </a:cubicBezTo>
                <a:lnTo>
                  <a:pt x="0" y="620183"/>
                </a:lnTo>
              </a:path>
            </a:pathLst>
          </a:cu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latin typeface="Arial" charset="0"/>
            </a:endParaRPr>
          </a:p>
        </p:txBody>
      </p:sp>
      <p:cxnSp>
        <p:nvCxnSpPr>
          <p:cNvPr id="8" name="Straight Arrow Connector 7"/>
          <p:cNvCxnSpPr/>
          <p:nvPr/>
        </p:nvCxnSpPr>
        <p:spPr bwMode="auto">
          <a:xfrm rot="5400000">
            <a:off x="2514600" y="3505200"/>
            <a:ext cx="609600" cy="1588"/>
          </a:xfrm>
          <a:prstGeom prst="straightConnector1">
            <a:avLst/>
          </a:prstGeom>
          <a:solidFill>
            <a:schemeClr val="accent1"/>
          </a:solidFill>
          <a:ln w="38100" cap="flat" cmpd="sng" algn="ctr">
            <a:solidFill>
              <a:srgbClr val="FF0000"/>
            </a:solidFill>
            <a:prstDash val="solid"/>
            <a:round/>
            <a:headEnd type="triangle"/>
            <a:tailEnd type="triangle"/>
          </a:ln>
          <a:effectLst/>
        </p:spPr>
      </p:cxnSp>
      <p:sp>
        <p:nvSpPr>
          <p:cNvPr id="9" name="TextBox 8"/>
          <p:cNvSpPr txBox="1"/>
          <p:nvPr/>
        </p:nvSpPr>
        <p:spPr>
          <a:xfrm>
            <a:off x="1600200" y="3276600"/>
            <a:ext cx="1447800" cy="400110"/>
          </a:xfrm>
          <a:prstGeom prst="rect">
            <a:avLst/>
          </a:prstGeom>
          <a:noFill/>
        </p:spPr>
        <p:txBody>
          <a:bodyPr wrap="square" rtlCol="0">
            <a:spAutoFit/>
          </a:bodyPr>
          <a:lstStyle/>
          <a:p>
            <a:r>
              <a:rPr lang="en-US" sz="2000" dirty="0" smtClean="0">
                <a:solidFill>
                  <a:srgbClr val="FF0000"/>
                </a:solidFill>
                <a:effectLst>
                  <a:outerShdw blurRad="38100" dist="38100" dir="2700000" algn="tl">
                    <a:srgbClr val="000000">
                      <a:alpha val="43137"/>
                    </a:srgbClr>
                  </a:outerShdw>
                </a:effectLst>
              </a:rPr>
              <a:t>1 mile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and Canyon 06ML"/>
          <p:cNvPicPr>
            <a:picLocks noChangeAspect="1" noChangeArrowheads="1"/>
          </p:cNvPicPr>
          <p:nvPr/>
        </p:nvPicPr>
        <p:blipFill>
          <a:blip r:embed="rId3"/>
          <a:srcRect/>
          <a:stretch>
            <a:fillRect/>
          </a:stretch>
        </p:blipFill>
        <p:spPr bwMode="auto">
          <a:xfrm>
            <a:off x="-12700" y="382587"/>
            <a:ext cx="9144000" cy="6056313"/>
          </a:xfrm>
          <a:prstGeom prst="rect">
            <a:avLst/>
          </a:prstGeom>
          <a:noFill/>
          <a:ln w="9525">
            <a:noFill/>
            <a:miter lim="800000"/>
            <a:headEnd/>
            <a:tailEnd/>
          </a:ln>
        </p:spPr>
      </p:pic>
      <p:sp>
        <p:nvSpPr>
          <p:cNvPr id="158723" name="Text Box 3"/>
          <p:cNvSpPr txBox="1">
            <a:spLocks noChangeArrowheads="1"/>
          </p:cNvSpPr>
          <p:nvPr/>
        </p:nvSpPr>
        <p:spPr bwMode="auto">
          <a:xfrm>
            <a:off x="3149600" y="1993900"/>
            <a:ext cx="3771900" cy="579438"/>
          </a:xfrm>
          <a:prstGeom prst="rect">
            <a:avLst/>
          </a:prstGeom>
          <a:noFill/>
          <a:ln w="38100">
            <a:noFill/>
            <a:miter lim="800000"/>
            <a:headEnd/>
            <a:tailEnd/>
          </a:ln>
        </p:spPr>
        <p:txBody>
          <a:bodyPr wrap="square">
            <a:spAutoFit/>
          </a:bodyPr>
          <a:lstStyle/>
          <a:p>
            <a:pPr>
              <a:spcBef>
                <a:spcPct val="50000"/>
              </a:spcBef>
            </a:pPr>
            <a:r>
              <a:rPr lang="en-US" dirty="0">
                <a:effectLst>
                  <a:outerShdw blurRad="38100" dist="38100" dir="2700000" algn="tl">
                    <a:srgbClr val="000000">
                      <a:alpha val="43137"/>
                    </a:srgbClr>
                  </a:outerShdw>
                </a:effectLst>
              </a:rPr>
              <a:t>Vulcan’s Anvil</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Grand Canyon 17ML"/>
          <p:cNvPicPr>
            <a:picLocks noChangeAspect="1" noChangeArrowheads="1"/>
          </p:cNvPicPr>
          <p:nvPr/>
        </p:nvPicPr>
        <p:blipFill>
          <a:blip r:embed="rId3"/>
          <a:srcRect/>
          <a:stretch>
            <a:fillRect/>
          </a:stretch>
        </p:blipFill>
        <p:spPr bwMode="auto">
          <a:xfrm>
            <a:off x="0" y="723900"/>
            <a:ext cx="9144000" cy="6134100"/>
          </a:xfrm>
          <a:prstGeom prst="rect">
            <a:avLst/>
          </a:prstGeom>
          <a:noFill/>
          <a:ln w="9525">
            <a:noFill/>
            <a:miter lim="800000"/>
            <a:headEnd/>
            <a:tailEnd/>
          </a:ln>
        </p:spPr>
      </p:pic>
      <p:sp>
        <p:nvSpPr>
          <p:cNvPr id="159747" name="Text Box 3"/>
          <p:cNvSpPr txBox="1">
            <a:spLocks noChangeArrowheads="1"/>
          </p:cNvSpPr>
          <p:nvPr/>
        </p:nvSpPr>
        <p:spPr bwMode="auto">
          <a:xfrm>
            <a:off x="0" y="76200"/>
            <a:ext cx="9144000" cy="579438"/>
          </a:xfrm>
          <a:prstGeom prst="rect">
            <a:avLst/>
          </a:prstGeom>
          <a:noFill/>
          <a:ln w="38100">
            <a:noFill/>
            <a:miter lim="800000"/>
            <a:headEnd/>
            <a:tailEnd/>
          </a:ln>
        </p:spPr>
        <p:txBody>
          <a:bodyPr>
            <a:spAutoFit/>
          </a:bodyPr>
          <a:lstStyle/>
          <a:p>
            <a:pPr>
              <a:spcBef>
                <a:spcPct val="50000"/>
              </a:spcBef>
            </a:pPr>
            <a:r>
              <a:rPr lang="en-US" dirty="0">
                <a:effectLst>
                  <a:outerShdw blurRad="38100" dist="38100" dir="2700000" algn="tl">
                    <a:srgbClr val="000000">
                      <a:alpha val="43137"/>
                    </a:srgbClr>
                  </a:outerShdw>
                </a:effectLst>
              </a:rPr>
              <a:t>Lava </a:t>
            </a:r>
            <a:r>
              <a:rPr lang="en-US" dirty="0" smtClean="0">
                <a:effectLst>
                  <a:outerShdw blurRad="38100" dist="38100" dir="2700000" algn="tl">
                    <a:srgbClr val="000000">
                      <a:alpha val="43137"/>
                    </a:srgbClr>
                  </a:outerShdw>
                </a:effectLst>
              </a:rPr>
              <a:t>Falls Rapids</a:t>
            </a:r>
            <a:endParaRPr lang="en-US" dirty="0">
              <a:effectLst>
                <a:outerShdw blurRad="38100" dist="38100" dir="2700000" algn="tl">
                  <a:srgbClr val="000000">
                    <a:alpha val="43137"/>
                  </a:srgbClr>
                </a:outerShdw>
              </a:effectLst>
            </a:endParaRPr>
          </a:p>
        </p:txBody>
      </p:sp>
      <p:sp>
        <p:nvSpPr>
          <p:cNvPr id="4" name="Left Arrow 3"/>
          <p:cNvSpPr/>
          <p:nvPr/>
        </p:nvSpPr>
        <p:spPr bwMode="auto">
          <a:xfrm>
            <a:off x="6324600" y="4076700"/>
            <a:ext cx="2717800" cy="1549400"/>
          </a:xfrm>
          <a:prstGeom prst="leftArrow">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t>Boulders from tributary</a:t>
            </a:r>
            <a:endParaRPr kumimoji="0" lang="en-US" sz="2400" b="1" i="0" u="none" strike="noStrike" cap="none" normalizeH="0" baseline="0" dirty="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Text Box 3"/>
          <p:cNvSpPr txBox="1">
            <a:spLocks noChangeArrowheads="1"/>
          </p:cNvSpPr>
          <p:nvPr/>
        </p:nvSpPr>
        <p:spPr bwMode="auto">
          <a:xfrm>
            <a:off x="0" y="101600"/>
            <a:ext cx="9144000" cy="579438"/>
          </a:xfrm>
          <a:prstGeom prst="rect">
            <a:avLst/>
          </a:prstGeom>
          <a:noFill/>
          <a:ln w="38100">
            <a:noFill/>
            <a:miter lim="800000"/>
            <a:headEnd/>
            <a:tailEnd/>
          </a:ln>
        </p:spPr>
        <p:txBody>
          <a:bodyPr>
            <a:spAutoFit/>
          </a:bodyPr>
          <a:lstStyle/>
          <a:p>
            <a:pPr>
              <a:spcBef>
                <a:spcPct val="50000"/>
              </a:spcBef>
            </a:pPr>
            <a:r>
              <a:rPr lang="en-US" dirty="0"/>
              <a:t>Lava </a:t>
            </a:r>
            <a:r>
              <a:rPr lang="en-US" dirty="0" smtClean="0"/>
              <a:t>Falls  </a:t>
            </a:r>
            <a:r>
              <a:rPr lang="en-US" dirty="0"/>
              <a:t>(El Nino, 1983)</a:t>
            </a:r>
          </a:p>
        </p:txBody>
      </p:sp>
      <p:pic>
        <p:nvPicPr>
          <p:cNvPr id="1026" name="Picture 2"/>
          <p:cNvPicPr>
            <a:picLocks noChangeAspect="1" noChangeArrowheads="1"/>
          </p:cNvPicPr>
          <p:nvPr/>
        </p:nvPicPr>
        <p:blipFill>
          <a:blip r:embed="rId3"/>
          <a:srcRect/>
          <a:stretch>
            <a:fillRect/>
          </a:stretch>
        </p:blipFill>
        <p:spPr bwMode="auto">
          <a:xfrm>
            <a:off x="-1" y="774700"/>
            <a:ext cx="9153555" cy="6083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powellboat"/>
          <p:cNvPicPr>
            <a:picLocks noChangeAspect="1" noChangeArrowheads="1"/>
          </p:cNvPicPr>
          <p:nvPr/>
        </p:nvPicPr>
        <p:blipFill>
          <a:blip r:embed="rId3"/>
          <a:srcRect/>
          <a:stretch>
            <a:fillRect/>
          </a:stretch>
        </p:blipFill>
        <p:spPr bwMode="auto">
          <a:xfrm>
            <a:off x="0" y="0"/>
            <a:ext cx="6149975" cy="6858000"/>
          </a:xfrm>
          <a:prstGeom prst="rect">
            <a:avLst/>
          </a:prstGeom>
          <a:noFill/>
          <a:ln w="9525">
            <a:noFill/>
            <a:miter lim="800000"/>
            <a:headEnd/>
            <a:tailEnd/>
          </a:ln>
        </p:spPr>
      </p:pic>
      <p:pic>
        <p:nvPicPr>
          <p:cNvPr id="161795" name="Picture 3" descr="hutchinson2"/>
          <p:cNvPicPr>
            <a:picLocks noChangeAspect="1" noChangeArrowheads="1"/>
          </p:cNvPicPr>
          <p:nvPr/>
        </p:nvPicPr>
        <p:blipFill>
          <a:blip r:embed="rId4"/>
          <a:srcRect l="30252" r="12605"/>
          <a:stretch>
            <a:fillRect/>
          </a:stretch>
        </p:blipFill>
        <p:spPr bwMode="auto">
          <a:xfrm>
            <a:off x="4090988" y="0"/>
            <a:ext cx="5068887" cy="6858000"/>
          </a:xfrm>
          <a:prstGeom prst="rect">
            <a:avLst/>
          </a:prstGeom>
          <a:noFill/>
          <a:ln w="9525">
            <a:noFill/>
            <a:miter lim="800000"/>
            <a:headEnd/>
            <a:tailEnd/>
          </a:ln>
        </p:spPr>
      </p:pic>
      <p:sp>
        <p:nvSpPr>
          <p:cNvPr id="4" name="TextBox 3"/>
          <p:cNvSpPr txBox="1"/>
          <p:nvPr/>
        </p:nvSpPr>
        <p:spPr>
          <a:xfrm>
            <a:off x="3937000" y="152400"/>
            <a:ext cx="52070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John Wesley Powell</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Crystal%20%2783-3"/>
          <p:cNvPicPr>
            <a:picLocks noChangeAspect="1" noChangeArrowheads="1"/>
          </p:cNvPicPr>
          <p:nvPr/>
        </p:nvPicPr>
        <p:blipFill>
          <a:blip r:embed="rId3"/>
          <a:srcRect/>
          <a:stretch>
            <a:fillRect/>
          </a:stretch>
        </p:blipFill>
        <p:spPr bwMode="auto">
          <a:xfrm>
            <a:off x="0" y="795337"/>
            <a:ext cx="9144000" cy="6062663"/>
          </a:xfrm>
          <a:prstGeom prst="rect">
            <a:avLst/>
          </a:prstGeom>
          <a:noFill/>
          <a:ln w="9525">
            <a:noFill/>
            <a:miter lim="800000"/>
            <a:headEnd/>
            <a:tailEnd/>
          </a:ln>
        </p:spPr>
      </p:pic>
      <p:sp>
        <p:nvSpPr>
          <p:cNvPr id="162819" name="Text Box 3"/>
          <p:cNvSpPr txBox="1">
            <a:spLocks noChangeArrowheads="1"/>
          </p:cNvSpPr>
          <p:nvPr/>
        </p:nvSpPr>
        <p:spPr bwMode="auto">
          <a:xfrm>
            <a:off x="0" y="76200"/>
            <a:ext cx="9144000" cy="579438"/>
          </a:xfrm>
          <a:prstGeom prst="rect">
            <a:avLst/>
          </a:prstGeom>
          <a:noFill/>
          <a:ln w="38100">
            <a:noFill/>
            <a:miter lim="800000"/>
            <a:headEnd/>
            <a:tailEnd/>
          </a:ln>
        </p:spPr>
        <p:txBody>
          <a:bodyPr>
            <a:spAutoFit/>
          </a:bodyPr>
          <a:lstStyle/>
          <a:p>
            <a:pPr>
              <a:spcBef>
                <a:spcPct val="50000"/>
              </a:spcBef>
            </a:pPr>
            <a:r>
              <a:rPr lang="en-US" dirty="0"/>
              <a:t>Dams make rapids bigger.</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Walthenburg Rapid"/>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rapid dipping strat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onument creek delta"/>
          <p:cNvPicPr>
            <a:picLocks noChangeAspect="1" noChangeArrowheads="1"/>
          </p:cNvPicPr>
          <p:nvPr/>
        </p:nvPicPr>
        <p:blipFill>
          <a:blip r:embed="rId3"/>
          <a:srcRect/>
          <a:stretch>
            <a:fillRect/>
          </a:stretch>
        </p:blipFill>
        <p:spPr bwMode="auto">
          <a:xfrm>
            <a:off x="0" y="371475"/>
            <a:ext cx="9144000" cy="611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Grand Canyon 12ML"/>
          <p:cNvPicPr>
            <a:picLocks noChangeAspect="1" noChangeArrowheads="1"/>
          </p:cNvPicPr>
          <p:nvPr/>
        </p:nvPicPr>
        <p:blipFill>
          <a:blip r:embed="rId3"/>
          <a:srcRect/>
          <a:stretch>
            <a:fillRect/>
          </a:stretch>
        </p:blipFill>
        <p:spPr bwMode="auto">
          <a:xfrm>
            <a:off x="0" y="765175"/>
            <a:ext cx="9144000" cy="6067425"/>
          </a:xfrm>
          <a:prstGeom prst="rect">
            <a:avLst/>
          </a:prstGeom>
          <a:noFill/>
          <a:ln w="9525">
            <a:noFill/>
            <a:miter lim="800000"/>
            <a:headEnd/>
            <a:tailEnd/>
          </a:ln>
        </p:spPr>
      </p:pic>
      <p:sp>
        <p:nvSpPr>
          <p:cNvPr id="166915" name="Text Box 3"/>
          <p:cNvSpPr txBox="1">
            <a:spLocks noChangeArrowheads="1"/>
          </p:cNvSpPr>
          <p:nvPr/>
        </p:nvSpPr>
        <p:spPr bwMode="auto">
          <a:xfrm>
            <a:off x="0" y="114300"/>
            <a:ext cx="9144000" cy="579438"/>
          </a:xfrm>
          <a:prstGeom prst="rect">
            <a:avLst/>
          </a:prstGeom>
          <a:noFill/>
          <a:ln w="38100">
            <a:noFill/>
            <a:miter lim="800000"/>
            <a:headEnd/>
            <a:tailEnd/>
          </a:ln>
        </p:spPr>
        <p:txBody>
          <a:bodyPr>
            <a:spAutoFit/>
          </a:bodyPr>
          <a:lstStyle/>
          <a:p>
            <a:pPr>
              <a:spcBef>
                <a:spcPct val="50000"/>
              </a:spcBef>
            </a:pPr>
            <a:r>
              <a:rPr lang="en-US" dirty="0"/>
              <a:t>Crystal Rapids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crystal rapids"/>
          <p:cNvPicPr>
            <a:picLocks noChangeAspect="1" noChangeArrowheads="1"/>
          </p:cNvPicPr>
          <p:nvPr/>
        </p:nvPicPr>
        <p:blipFill>
          <a:blip r:embed="rId3"/>
          <a:srcRect/>
          <a:stretch>
            <a:fillRect/>
          </a:stretch>
        </p:blipFill>
        <p:spPr bwMode="auto">
          <a:xfrm>
            <a:off x="1295400" y="0"/>
            <a:ext cx="65976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Grand_Staircase"/>
          <p:cNvPicPr>
            <a:picLocks noChangeAspect="1" noChangeArrowheads="1"/>
          </p:cNvPicPr>
          <p:nvPr/>
        </p:nvPicPr>
        <p:blipFill>
          <a:blip r:embed="rId3"/>
          <a:srcRect/>
          <a:stretch>
            <a:fillRect/>
          </a:stretch>
        </p:blipFill>
        <p:spPr bwMode="auto">
          <a:xfrm>
            <a:off x="0" y="685800"/>
            <a:ext cx="9144000" cy="544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crystal rapids2"/>
          <p:cNvPicPr>
            <a:picLocks noChangeAspect="1" noChangeArrowheads="1"/>
          </p:cNvPicPr>
          <p:nvPr/>
        </p:nvPicPr>
        <p:blipFill>
          <a:blip r:embed="rId3"/>
          <a:srcRect/>
          <a:stretch>
            <a:fillRect/>
          </a:stretch>
        </p:blipFill>
        <p:spPr bwMode="auto">
          <a:xfrm>
            <a:off x="0" y="606425"/>
            <a:ext cx="9144000" cy="6251575"/>
          </a:xfrm>
          <a:prstGeom prst="rect">
            <a:avLst/>
          </a:prstGeom>
          <a:noFill/>
          <a:ln w="9525">
            <a:noFill/>
            <a:miter lim="800000"/>
            <a:headEnd/>
            <a:tailEnd/>
          </a:ln>
        </p:spPr>
      </p:pic>
      <p:sp>
        <p:nvSpPr>
          <p:cNvPr id="168963" name="Text Box 3"/>
          <p:cNvSpPr txBox="1">
            <a:spLocks noChangeArrowheads="1"/>
          </p:cNvSpPr>
          <p:nvPr/>
        </p:nvSpPr>
        <p:spPr bwMode="auto">
          <a:xfrm>
            <a:off x="0" y="0"/>
            <a:ext cx="9144000" cy="579437"/>
          </a:xfrm>
          <a:prstGeom prst="rect">
            <a:avLst/>
          </a:prstGeom>
          <a:noFill/>
          <a:ln w="38100">
            <a:noFill/>
            <a:miter lim="800000"/>
            <a:headEnd/>
            <a:tailEnd/>
          </a:ln>
        </p:spPr>
        <p:txBody>
          <a:bodyPr>
            <a:spAutoFit/>
          </a:bodyPr>
          <a:lstStyle/>
          <a:p>
            <a:pPr>
              <a:spcBef>
                <a:spcPct val="50000"/>
              </a:spcBef>
            </a:pPr>
            <a:r>
              <a:rPr lang="en-US" dirty="0"/>
              <a:t>Crystal Rapids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3" descr="kanab rapids"/>
          <p:cNvPicPr>
            <a:picLocks noChangeAspect="1" noChangeArrowheads="1"/>
          </p:cNvPicPr>
          <p:nvPr/>
        </p:nvPicPr>
        <p:blipFill>
          <a:blip r:embed="rId3"/>
          <a:srcRect/>
          <a:stretch>
            <a:fillRect/>
          </a:stretch>
        </p:blipFill>
        <p:spPr bwMode="auto">
          <a:xfrm>
            <a:off x="0" y="788987"/>
            <a:ext cx="9144000" cy="6069013"/>
          </a:xfrm>
          <a:prstGeom prst="rect">
            <a:avLst/>
          </a:prstGeom>
          <a:noFill/>
          <a:ln w="9525">
            <a:noFill/>
            <a:miter lim="800000"/>
            <a:headEnd/>
            <a:tailEnd/>
          </a:ln>
        </p:spPr>
      </p:pic>
      <p:sp>
        <p:nvSpPr>
          <p:cNvPr id="169987" name="Text Box 4"/>
          <p:cNvSpPr txBox="1">
            <a:spLocks noChangeArrowheads="1"/>
          </p:cNvSpPr>
          <p:nvPr/>
        </p:nvSpPr>
        <p:spPr bwMode="auto">
          <a:xfrm>
            <a:off x="3794125" y="6264275"/>
            <a:ext cx="184150" cy="579438"/>
          </a:xfrm>
          <a:prstGeom prst="rect">
            <a:avLst/>
          </a:prstGeom>
          <a:noFill/>
          <a:ln w="38100">
            <a:noFill/>
            <a:miter lim="800000"/>
            <a:headEnd/>
            <a:tailEnd/>
          </a:ln>
        </p:spPr>
        <p:txBody>
          <a:bodyPr wrap="none">
            <a:spAutoFit/>
          </a:bodyPr>
          <a:lstStyle/>
          <a:p>
            <a:pPr algn="l"/>
            <a:endParaRPr lang="en-US"/>
          </a:p>
        </p:txBody>
      </p:sp>
      <p:sp>
        <p:nvSpPr>
          <p:cNvPr id="169988" name="Text Box 5"/>
          <p:cNvSpPr txBox="1">
            <a:spLocks noChangeArrowheads="1"/>
          </p:cNvSpPr>
          <p:nvPr/>
        </p:nvSpPr>
        <p:spPr bwMode="auto">
          <a:xfrm>
            <a:off x="0" y="114300"/>
            <a:ext cx="9144000" cy="579438"/>
          </a:xfrm>
          <a:prstGeom prst="rect">
            <a:avLst/>
          </a:prstGeom>
          <a:noFill/>
          <a:ln w="38100">
            <a:noFill/>
            <a:miter lim="800000"/>
            <a:headEnd/>
            <a:tailEnd/>
          </a:ln>
        </p:spPr>
        <p:txBody>
          <a:bodyPr>
            <a:spAutoFit/>
          </a:bodyPr>
          <a:lstStyle/>
          <a:p>
            <a:pPr>
              <a:spcBef>
                <a:spcPct val="50000"/>
              </a:spcBef>
            </a:pPr>
            <a:r>
              <a:rPr lang="en-US" dirty="0"/>
              <a:t>Kanab Rapids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3"/>
          <a:srcRect/>
          <a:stretch>
            <a:fillRect/>
          </a:stretch>
        </p:blipFill>
        <p:spPr bwMode="auto">
          <a:xfrm>
            <a:off x="163513" y="122238"/>
            <a:ext cx="8816975" cy="6613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83713" y="1925637"/>
            <a:ext cx="9311425" cy="30067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a:srcRect/>
          <a:stretch>
            <a:fillRect/>
          </a:stretch>
        </p:blipFill>
        <p:spPr bwMode="auto">
          <a:xfrm>
            <a:off x="160338" y="130175"/>
            <a:ext cx="8823325" cy="6599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3"/>
          <a:srcRect/>
          <a:stretch>
            <a:fillRect/>
          </a:stretch>
        </p:blipFill>
        <p:spPr bwMode="auto">
          <a:xfrm>
            <a:off x="168275" y="130175"/>
            <a:ext cx="8809038" cy="6599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a:srcRect/>
          <a:stretch>
            <a:fillRect/>
          </a:stretch>
        </p:blipFill>
        <p:spPr bwMode="auto">
          <a:xfrm>
            <a:off x="157163" y="130175"/>
            <a:ext cx="8831262" cy="6599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3"/>
          <a:srcRect/>
          <a:stretch>
            <a:fillRect/>
          </a:stretch>
        </p:blipFill>
        <p:spPr bwMode="auto">
          <a:xfrm>
            <a:off x="179388" y="133350"/>
            <a:ext cx="8785225" cy="6591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a:srcRect/>
          <a:stretch>
            <a:fillRect/>
          </a:stretch>
        </p:blipFill>
        <p:spPr bwMode="auto">
          <a:xfrm>
            <a:off x="163513" y="125413"/>
            <a:ext cx="8816975" cy="6607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3"/>
          <a:srcRect/>
          <a:stretch>
            <a:fillRect/>
          </a:stretch>
        </p:blipFill>
        <p:spPr bwMode="auto">
          <a:xfrm>
            <a:off x="168275" y="125413"/>
            <a:ext cx="8809038" cy="6607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2130" name="Picture 2" descr="http://upload.wikimedia.org/wikipedia/commons/c/c5/Grand_Staircase-big.jpg"/>
          <p:cNvPicPr>
            <a:picLocks noChangeAspect="1" noChangeArrowheads="1"/>
          </p:cNvPicPr>
          <p:nvPr/>
        </p:nvPicPr>
        <p:blipFill>
          <a:blip r:embed="rId3"/>
          <a:srcRect/>
          <a:stretch>
            <a:fillRect/>
          </a:stretch>
        </p:blipFill>
        <p:spPr bwMode="auto">
          <a:xfrm>
            <a:off x="-273396" y="2052337"/>
            <a:ext cx="9690792" cy="2753325"/>
          </a:xfrm>
          <a:prstGeom prst="rect">
            <a:avLst/>
          </a:prstGeom>
          <a:noFill/>
        </p:spPr>
      </p:pic>
      <p:sp>
        <p:nvSpPr>
          <p:cNvPr id="4" name="TextBox 3"/>
          <p:cNvSpPr txBox="1"/>
          <p:nvPr/>
        </p:nvSpPr>
        <p:spPr>
          <a:xfrm>
            <a:off x="-76200" y="1447800"/>
            <a:ext cx="1447800" cy="400110"/>
          </a:xfrm>
          <a:prstGeom prst="rect">
            <a:avLst/>
          </a:prstGeom>
          <a:noFill/>
        </p:spPr>
        <p:txBody>
          <a:bodyPr wrap="square" rtlCol="0">
            <a:spAutoFit/>
          </a:bodyPr>
          <a:lstStyle/>
          <a:p>
            <a:r>
              <a:rPr lang="en-US" sz="2000" dirty="0" smtClean="0">
                <a:solidFill>
                  <a:schemeClr val="tx1"/>
                </a:solidFill>
                <a:effectLst>
                  <a:outerShdw blurRad="38100" dist="38100" dir="2700000" algn="tl">
                    <a:srgbClr val="000000">
                      <a:alpha val="43137"/>
                    </a:srgbClr>
                  </a:outerShdw>
                </a:effectLst>
              </a:rPr>
              <a:t>north</a:t>
            </a:r>
          </a:p>
        </p:txBody>
      </p:sp>
      <p:sp>
        <p:nvSpPr>
          <p:cNvPr id="5" name="TextBox 4"/>
          <p:cNvSpPr txBox="1"/>
          <p:nvPr/>
        </p:nvSpPr>
        <p:spPr>
          <a:xfrm>
            <a:off x="7696200" y="1447800"/>
            <a:ext cx="1447800" cy="400110"/>
          </a:xfrm>
          <a:prstGeom prst="rect">
            <a:avLst/>
          </a:prstGeom>
          <a:noFill/>
        </p:spPr>
        <p:txBody>
          <a:bodyPr wrap="square" rtlCol="0">
            <a:spAutoFit/>
          </a:bodyPr>
          <a:lstStyle/>
          <a:p>
            <a:r>
              <a:rPr lang="en-US" sz="2000" dirty="0" smtClean="0">
                <a:solidFill>
                  <a:schemeClr val="tx1"/>
                </a:solidFill>
                <a:effectLst>
                  <a:outerShdw blurRad="38100" dist="38100" dir="2700000" algn="tl">
                    <a:srgbClr val="000000">
                      <a:alpha val="43137"/>
                    </a:srgbClr>
                  </a:outerShdw>
                </a:effectLst>
              </a:rPr>
              <a:t>south</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a:srcRect/>
          <a:stretch>
            <a:fillRect/>
          </a:stretch>
        </p:blipFill>
        <p:spPr bwMode="auto">
          <a:xfrm>
            <a:off x="163513" y="125413"/>
            <a:ext cx="8816975" cy="6607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a:srcRect t="10788"/>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5170" name="Picture 2" descr="Kaibab"/>
          <p:cNvPicPr>
            <a:picLocks noChangeAspect="1" noChangeArrowheads="1"/>
          </p:cNvPicPr>
          <p:nvPr/>
        </p:nvPicPr>
        <p:blipFill>
          <a:blip r:embed="rId3"/>
          <a:srcRect/>
          <a:stretch>
            <a:fillRect/>
          </a:stretch>
        </p:blipFill>
        <p:spPr bwMode="auto">
          <a:xfrm>
            <a:off x="381000" y="0"/>
            <a:ext cx="4691063" cy="6858000"/>
          </a:xfrm>
          <a:prstGeom prst="rect">
            <a:avLst/>
          </a:prstGeom>
          <a:noFill/>
          <a:ln w="9525">
            <a:noFill/>
            <a:miter lim="800000"/>
            <a:headEnd/>
            <a:tailEnd/>
          </a:ln>
        </p:spPr>
      </p:pic>
      <p:sp>
        <p:nvSpPr>
          <p:cNvPr id="3" name="Text Box 3"/>
          <p:cNvSpPr txBox="1">
            <a:spLocks noChangeArrowheads="1"/>
          </p:cNvSpPr>
          <p:nvPr/>
        </p:nvSpPr>
        <p:spPr bwMode="auto">
          <a:xfrm>
            <a:off x="5867400" y="304800"/>
            <a:ext cx="2705100" cy="1077218"/>
          </a:xfrm>
          <a:prstGeom prst="rect">
            <a:avLst/>
          </a:prstGeom>
          <a:noFill/>
          <a:ln w="38100">
            <a:noFill/>
            <a:miter lim="800000"/>
            <a:headEnd/>
            <a:tailEnd/>
          </a:ln>
        </p:spPr>
        <p:txBody>
          <a:bodyPr wrap="square">
            <a:spAutoFit/>
          </a:bodyPr>
          <a:lstStyle/>
          <a:p>
            <a:pPr>
              <a:spcBef>
                <a:spcPct val="50000"/>
              </a:spcBef>
            </a:pPr>
            <a:r>
              <a:rPr lang="en-US" dirty="0" smtClean="0">
                <a:effectLst>
                  <a:outerShdw blurRad="38100" dist="38100" dir="2700000" algn="tl">
                    <a:srgbClr val="000000">
                      <a:alpha val="43137"/>
                    </a:srgbClr>
                  </a:outerShdw>
                </a:effectLst>
              </a:rPr>
              <a:t>Kaibab Limestone</a:t>
            </a:r>
            <a:endParaRPr lang="en-US" dirty="0">
              <a:effectLst>
                <a:outerShdw blurRad="38100" dist="38100" dir="2700000" algn="tl">
                  <a:srgbClr val="000000">
                    <a:alpha val="43137"/>
                  </a:srgbClr>
                </a:outerShdw>
              </a:effectLst>
            </a:endParaRPr>
          </a:p>
        </p:txBody>
      </p:sp>
      <p:pic>
        <p:nvPicPr>
          <p:cNvPr id="132097" name="Picture 1"/>
          <p:cNvPicPr>
            <a:picLocks noChangeAspect="1" noChangeArrowheads="1"/>
          </p:cNvPicPr>
          <p:nvPr/>
        </p:nvPicPr>
        <p:blipFill>
          <a:blip r:embed="rId4"/>
          <a:srcRect/>
          <a:stretch>
            <a:fillRect/>
          </a:stretch>
        </p:blipFill>
        <p:spPr bwMode="auto">
          <a:xfrm rot="16200000">
            <a:off x="4816255" y="2194145"/>
            <a:ext cx="4612128" cy="3576638"/>
          </a:xfrm>
          <a:prstGeom prst="rect">
            <a:avLst/>
          </a:prstGeom>
          <a:noFill/>
          <a:ln w="9525">
            <a:noFill/>
            <a:miter lim="800000"/>
            <a:headEnd/>
            <a:tailEnd/>
          </a:ln>
          <a:effectLst/>
        </p:spPr>
      </p:pic>
      <p:pic>
        <p:nvPicPr>
          <p:cNvPr id="132099" name="Picture 3" descr="http://farm3.static.flickr.com/2050/2355849698_1c2ec69348.jpg?v=0"/>
          <p:cNvPicPr>
            <a:picLocks noChangeAspect="1" noChangeArrowheads="1"/>
          </p:cNvPicPr>
          <p:nvPr/>
        </p:nvPicPr>
        <p:blipFill>
          <a:blip r:embed="rId5"/>
          <a:srcRect/>
          <a:stretch>
            <a:fillRect/>
          </a:stretch>
        </p:blipFill>
        <p:spPr bwMode="auto">
          <a:xfrm>
            <a:off x="3810000" y="2362200"/>
            <a:ext cx="4762500" cy="3571875"/>
          </a:xfrm>
          <a:prstGeom prst="rect">
            <a:avLst/>
          </a:prstGeom>
          <a:noFill/>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3"/>
          <a:srcRect/>
          <a:stretch>
            <a:fillRect/>
          </a:stretch>
        </p:blipFill>
        <p:spPr bwMode="auto">
          <a:xfrm>
            <a:off x="0" y="0"/>
            <a:ext cx="9144000" cy="6854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a:srcRect/>
          <a:stretch>
            <a:fillRect/>
          </a:stretch>
        </p:blipFill>
        <p:spPr bwMode="auto">
          <a:xfrm>
            <a:off x="0" y="0"/>
            <a:ext cx="9144000" cy="6842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3"/>
          <a:srcRect/>
          <a:stretch>
            <a:fillRect/>
          </a:stretch>
        </p:blipFill>
        <p:spPr bwMode="auto">
          <a:xfrm>
            <a:off x="157163" y="133350"/>
            <a:ext cx="8831262" cy="6591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srcRect/>
          <a:stretch>
            <a:fillRect/>
          </a:stretch>
        </p:blipFill>
        <p:spPr bwMode="auto">
          <a:xfrm>
            <a:off x="0" y="0"/>
            <a:ext cx="9144000" cy="68310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a:srcRect l="1" t="1" b="-116"/>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a:srcRect l="1" t="1" b="-116"/>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srcRect t="11124"/>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2" name="Picture 4" descr="[800px-Goose_bumps.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a:srcRect/>
          <a:stretch>
            <a:fillRect/>
          </a:stretch>
        </p:blipFill>
        <p:spPr bwMode="auto">
          <a:xfrm>
            <a:off x="0" y="0"/>
            <a:ext cx="9144000" cy="68437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a:srcRect/>
          <a:stretch>
            <a:fillRect/>
          </a:stretch>
        </p:blipFill>
        <p:spPr bwMode="auto">
          <a:xfrm>
            <a:off x="0" y="0"/>
            <a:ext cx="9144000" cy="6867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a:srcRect/>
          <a:stretch>
            <a:fillRect/>
          </a:stretch>
        </p:blipFill>
        <p:spPr bwMode="auto">
          <a:xfrm>
            <a:off x="0" y="0"/>
            <a:ext cx="9144000" cy="6864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450" name="Picture 2" descr="redwall cavern"/>
          <p:cNvPicPr>
            <a:picLocks noChangeAspect="1" noChangeArrowheads="1"/>
          </p:cNvPicPr>
          <p:nvPr/>
        </p:nvPicPr>
        <p:blipFill>
          <a:blip r:embed="rId3"/>
          <a:srcRect/>
          <a:stretch>
            <a:fillRect/>
          </a:stretch>
        </p:blipFill>
        <p:spPr bwMode="auto">
          <a:xfrm>
            <a:off x="0" y="739775"/>
            <a:ext cx="9144000" cy="6118225"/>
          </a:xfrm>
          <a:prstGeom prst="rect">
            <a:avLst/>
          </a:prstGeom>
          <a:noFill/>
          <a:ln w="9525">
            <a:noFill/>
            <a:miter lim="800000"/>
            <a:headEnd/>
            <a:tailEnd/>
          </a:ln>
        </p:spPr>
      </p:pic>
      <p:sp>
        <p:nvSpPr>
          <p:cNvPr id="104451" name="Text Box 3"/>
          <p:cNvSpPr txBox="1">
            <a:spLocks noChangeArrowheads="1"/>
          </p:cNvSpPr>
          <p:nvPr/>
        </p:nvSpPr>
        <p:spPr bwMode="auto">
          <a:xfrm>
            <a:off x="0" y="76200"/>
            <a:ext cx="9144000" cy="579438"/>
          </a:xfrm>
          <a:prstGeom prst="rect">
            <a:avLst/>
          </a:prstGeom>
          <a:noFill/>
          <a:ln w="38100">
            <a:noFill/>
            <a:miter lim="800000"/>
            <a:headEnd/>
            <a:tailEnd/>
          </a:ln>
        </p:spPr>
        <p:txBody>
          <a:bodyPr>
            <a:spAutoFit/>
          </a:bodyPr>
          <a:lstStyle/>
          <a:p>
            <a:pPr>
              <a:spcBef>
                <a:spcPct val="50000"/>
              </a:spcBef>
            </a:pPr>
            <a:r>
              <a:rPr lang="en-US" dirty="0"/>
              <a:t>Redwall Cavern</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a:srcRect t="10788"/>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a:srcRect t="10634"/>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srcRect/>
          <a:stretch>
            <a:fillRect/>
          </a:stretch>
        </p:blipFill>
        <p:spPr bwMode="auto">
          <a:xfrm>
            <a:off x="152400" y="122238"/>
            <a:ext cx="8839200" cy="6613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a:srcRect/>
          <a:stretch>
            <a:fillRect/>
          </a:stretch>
        </p:blipFill>
        <p:spPr bwMode="auto">
          <a:xfrm>
            <a:off x="685800" y="0"/>
            <a:ext cx="5518150" cy="6858000"/>
          </a:xfrm>
          <a:prstGeom prst="rect">
            <a:avLst/>
          </a:prstGeom>
          <a:noFill/>
          <a:ln w="9525">
            <a:noFill/>
            <a:miter lim="800000"/>
            <a:headEnd/>
            <a:tailEnd/>
          </a:ln>
        </p:spPr>
      </p:pic>
      <p:sp>
        <p:nvSpPr>
          <p:cNvPr id="3" name="TextBox 2"/>
          <p:cNvSpPr txBox="1"/>
          <p:nvPr/>
        </p:nvSpPr>
        <p:spPr>
          <a:xfrm>
            <a:off x="2133600" y="5334000"/>
            <a:ext cx="3429000" cy="830263"/>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Unconformity </a:t>
            </a:r>
          </a:p>
          <a:p>
            <a:pPr>
              <a:defRPr/>
            </a:pPr>
            <a:r>
              <a:rPr lang="en-US" sz="2400" dirty="0">
                <a:effectLst>
                  <a:outerShdw blurRad="38100" dist="38100" dir="2700000" algn="tl">
                    <a:srgbClr val="000000">
                      <a:alpha val="43137"/>
                    </a:srgbClr>
                  </a:outerShdw>
                </a:effectLst>
              </a:rPr>
              <a:t>(no sediment record)</a:t>
            </a:r>
          </a:p>
        </p:txBody>
      </p:sp>
      <p:sp>
        <p:nvSpPr>
          <p:cNvPr id="4" name="TextBox 3"/>
          <p:cNvSpPr txBox="1"/>
          <p:nvPr/>
        </p:nvSpPr>
        <p:spPr>
          <a:xfrm>
            <a:off x="5943600" y="3136900"/>
            <a:ext cx="3581400" cy="584200"/>
          </a:xfrm>
          <a:prstGeom prst="rect">
            <a:avLst/>
          </a:prstGeom>
          <a:noFill/>
        </p:spPr>
        <p:txBody>
          <a:bodyPr>
            <a:spAutoFit/>
          </a:bodyPr>
          <a:lstStyle/>
          <a:p>
            <a:pPr>
              <a:defRPr/>
            </a:pPr>
            <a:r>
              <a:rPr lang="en-US" dirty="0">
                <a:solidFill>
                  <a:schemeClr val="tx1"/>
                </a:solidFill>
                <a:effectLst>
                  <a:outerShdw blurRad="38100" dist="38100" dir="2700000" algn="tl">
                    <a:srgbClr val="000000">
                      <a:alpha val="43137"/>
                    </a:srgbClr>
                  </a:outerShdw>
                </a:effectLst>
              </a:rPr>
              <a:t>Deposition</a:t>
            </a:r>
          </a:p>
        </p:txBody>
      </p:sp>
      <p:cxnSp>
        <p:nvCxnSpPr>
          <p:cNvPr id="171013" name="Straight Arrow Connector 5"/>
          <p:cNvCxnSpPr>
            <a:cxnSpLocks noChangeShapeType="1"/>
          </p:cNvCxnSpPr>
          <p:nvPr/>
        </p:nvCxnSpPr>
        <p:spPr bwMode="auto">
          <a:xfrm rot="16200000" flipV="1">
            <a:off x="4838700" y="1714500"/>
            <a:ext cx="2209800" cy="1219200"/>
          </a:xfrm>
          <a:prstGeom prst="straightConnector1">
            <a:avLst/>
          </a:prstGeom>
          <a:noFill/>
          <a:ln w="38100" algn="ctr">
            <a:solidFill>
              <a:schemeClr val="tx1"/>
            </a:solidFill>
            <a:round/>
            <a:headEnd/>
            <a:tailEnd type="triangle" w="med" len="med"/>
          </a:ln>
        </p:spPr>
      </p:cxnSp>
      <p:cxnSp>
        <p:nvCxnSpPr>
          <p:cNvPr id="171014" name="Straight Arrow Connector 8"/>
          <p:cNvCxnSpPr>
            <a:cxnSpLocks noChangeShapeType="1"/>
          </p:cNvCxnSpPr>
          <p:nvPr/>
        </p:nvCxnSpPr>
        <p:spPr bwMode="auto">
          <a:xfrm rot="10800000">
            <a:off x="5029200" y="2971800"/>
            <a:ext cx="1524000" cy="457200"/>
          </a:xfrm>
          <a:prstGeom prst="straightConnector1">
            <a:avLst/>
          </a:prstGeom>
          <a:noFill/>
          <a:ln w="38100" algn="ctr">
            <a:solidFill>
              <a:schemeClr val="tx1"/>
            </a:solidFill>
            <a:round/>
            <a:headEnd/>
            <a:tailEnd type="triangle" w="med" len="med"/>
          </a:ln>
        </p:spPr>
      </p:cxnSp>
      <p:cxnSp>
        <p:nvCxnSpPr>
          <p:cNvPr id="171015" name="Straight Arrow Connector 12"/>
          <p:cNvCxnSpPr>
            <a:cxnSpLocks noChangeShapeType="1"/>
          </p:cNvCxnSpPr>
          <p:nvPr/>
        </p:nvCxnSpPr>
        <p:spPr bwMode="auto">
          <a:xfrm rot="10800000" flipV="1">
            <a:off x="5410200" y="3429000"/>
            <a:ext cx="1143000" cy="381000"/>
          </a:xfrm>
          <a:prstGeom prst="straightConnector1">
            <a:avLst/>
          </a:prstGeom>
          <a:noFill/>
          <a:ln w="38100" algn="ctr">
            <a:solidFill>
              <a:schemeClr val="tx1"/>
            </a:solidFill>
            <a:round/>
            <a:headEnd/>
            <a:tailEnd type="triangle" w="med" len="med"/>
          </a:ln>
        </p:spPr>
      </p:cxnSp>
      <p:cxnSp>
        <p:nvCxnSpPr>
          <p:cNvPr id="171016" name="Straight Arrow Connector 15"/>
          <p:cNvCxnSpPr>
            <a:cxnSpLocks noChangeShapeType="1"/>
          </p:cNvCxnSpPr>
          <p:nvPr/>
        </p:nvCxnSpPr>
        <p:spPr bwMode="auto">
          <a:xfrm rot="5400000">
            <a:off x="5486400" y="3429000"/>
            <a:ext cx="1066800" cy="1066800"/>
          </a:xfrm>
          <a:prstGeom prst="straightConnector1">
            <a:avLst/>
          </a:prstGeom>
          <a:noFill/>
          <a:ln w="38100" algn="ctr">
            <a:solidFill>
              <a:schemeClr val="tx1"/>
            </a:solidFill>
            <a:round/>
            <a:headEnd/>
            <a:tailEnd type="triangle" w="med" len="med"/>
          </a:ln>
        </p:spPr>
      </p:cxnSp>
      <p:cxnSp>
        <p:nvCxnSpPr>
          <p:cNvPr id="171017" name="Straight Arrow Connector 18"/>
          <p:cNvCxnSpPr>
            <a:cxnSpLocks noChangeShapeType="1"/>
          </p:cNvCxnSpPr>
          <p:nvPr/>
        </p:nvCxnSpPr>
        <p:spPr bwMode="auto">
          <a:xfrm rot="5400000">
            <a:off x="5257800" y="3886200"/>
            <a:ext cx="1752600" cy="838200"/>
          </a:xfrm>
          <a:prstGeom prst="straightConnector1">
            <a:avLst/>
          </a:prstGeom>
          <a:noFill/>
          <a:ln w="38100" algn="ctr">
            <a:solidFill>
              <a:schemeClr val="tx1"/>
            </a:solidFill>
            <a:round/>
            <a:headEnd/>
            <a:tailEnd type="triangle" w="med" len="med"/>
          </a:ln>
        </p:spPr>
      </p:cxnSp>
      <p:sp>
        <p:nvSpPr>
          <p:cNvPr id="36" name="Left Arrow 35"/>
          <p:cNvSpPr/>
          <p:nvPr/>
        </p:nvSpPr>
        <p:spPr>
          <a:xfrm rot="5400000">
            <a:off x="473075" y="4479925"/>
            <a:ext cx="349250" cy="2286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0" name="Left Arrow 39"/>
          <p:cNvSpPr/>
          <p:nvPr/>
        </p:nvSpPr>
        <p:spPr>
          <a:xfrm rot="5400000">
            <a:off x="38100" y="5448300"/>
            <a:ext cx="1219200" cy="2286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1" name="Left Arrow 40"/>
          <p:cNvSpPr/>
          <p:nvPr/>
        </p:nvSpPr>
        <p:spPr>
          <a:xfrm rot="5400000">
            <a:off x="419100" y="3771900"/>
            <a:ext cx="457200" cy="2286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2" name="Left Arrow 41"/>
          <p:cNvSpPr/>
          <p:nvPr/>
        </p:nvSpPr>
        <p:spPr>
          <a:xfrm rot="5400000">
            <a:off x="266700" y="3009900"/>
            <a:ext cx="762000" cy="228600"/>
          </a:xfrm>
          <a:prstGeom prst="leftArrow">
            <a:avLst>
              <a:gd name="adj1" fmla="val 48143"/>
              <a:gd name="adj2" fmla="val 8465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72034" name="Picture 2" descr="1122SeaLevelChange"/>
          <p:cNvPicPr>
            <a:picLocks noChangeAspect="1" noChangeArrowheads="1"/>
          </p:cNvPicPr>
          <p:nvPr/>
        </p:nvPicPr>
        <p:blipFill>
          <a:blip r:embed="rId3"/>
          <a:srcRect l="49930" t="78810" b="11153"/>
          <a:stretch>
            <a:fillRect/>
          </a:stretch>
        </p:blipFill>
        <p:spPr bwMode="auto">
          <a:xfrm>
            <a:off x="0" y="1828800"/>
            <a:ext cx="9144000" cy="1371600"/>
          </a:xfrm>
          <a:prstGeom prst="rect">
            <a:avLst/>
          </a:prstGeom>
          <a:noFill/>
          <a:ln w="9525">
            <a:noFill/>
            <a:miter lim="800000"/>
            <a:headEnd/>
            <a:tailEnd/>
          </a:ln>
        </p:spPr>
      </p:pic>
      <p:pic>
        <p:nvPicPr>
          <p:cNvPr id="172035" name="Picture 4"/>
          <p:cNvPicPr>
            <a:picLocks noChangeAspect="1" noChangeArrowheads="1"/>
          </p:cNvPicPr>
          <p:nvPr/>
        </p:nvPicPr>
        <p:blipFill>
          <a:blip r:embed="rId4"/>
          <a:srcRect/>
          <a:stretch>
            <a:fillRect/>
          </a:stretch>
        </p:blipFill>
        <p:spPr bwMode="auto">
          <a:xfrm>
            <a:off x="0" y="3794125"/>
            <a:ext cx="9144000" cy="1387475"/>
          </a:xfrm>
          <a:prstGeom prst="rect">
            <a:avLst/>
          </a:prstGeom>
          <a:noFill/>
          <a:ln w="9525">
            <a:noFill/>
            <a:miter lim="800000"/>
            <a:headEnd/>
            <a:tailEnd/>
          </a:ln>
        </p:spPr>
      </p:pic>
      <p:sp>
        <p:nvSpPr>
          <p:cNvPr id="22532" name="TextBox 5"/>
          <p:cNvSpPr txBox="1">
            <a:spLocks noChangeArrowheads="1"/>
          </p:cNvSpPr>
          <p:nvPr/>
        </p:nvSpPr>
        <p:spPr bwMode="auto">
          <a:xfrm>
            <a:off x="609600" y="457200"/>
            <a:ext cx="7620000" cy="954088"/>
          </a:xfrm>
          <a:prstGeom prst="rect">
            <a:avLst/>
          </a:prstGeom>
          <a:noFill/>
          <a:ln w="9525">
            <a:noFill/>
            <a:miter lim="800000"/>
            <a:headEnd/>
            <a:tailEnd/>
          </a:ln>
        </p:spPr>
        <p:txBody>
          <a:bodyPr>
            <a:spAutoFit/>
          </a:bodyPr>
          <a:lstStyle/>
          <a:p>
            <a:pPr>
              <a:defRPr/>
            </a:pPr>
            <a:r>
              <a:rPr lang="en-US" sz="2800" dirty="0">
                <a:solidFill>
                  <a:schemeClr val="tx1"/>
                </a:solidFill>
                <a:effectLst>
                  <a:outerShdw blurRad="38100" dist="38100" dir="2700000" algn="tl">
                    <a:srgbClr val="000000">
                      <a:alpha val="43137"/>
                    </a:srgbClr>
                  </a:outerShdw>
                </a:effectLst>
              </a:rPr>
              <a:t>Sediment Transfer into Oceans</a:t>
            </a:r>
          </a:p>
          <a:p>
            <a:pPr>
              <a:defRPr/>
            </a:pPr>
            <a:r>
              <a:rPr lang="en-US" sz="2800" dirty="0">
                <a:solidFill>
                  <a:schemeClr val="tx1"/>
                </a:solidFill>
                <a:effectLst>
                  <a:outerShdw blurRad="38100" dist="38100" dir="2700000" algn="tl">
                    <a:srgbClr val="000000">
                      <a:alpha val="43137"/>
                    </a:srgbClr>
                  </a:outerShdw>
                </a:effectLst>
              </a:rPr>
              <a:t>(Reduces volume of ocean basins)</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3"/>
          <a:srcRect/>
          <a:stretch>
            <a:fillRect/>
          </a:stretch>
        </p:blipFill>
        <p:spPr bwMode="auto">
          <a:xfrm>
            <a:off x="1905000" y="0"/>
            <a:ext cx="551815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0" y="304800"/>
            <a:ext cx="91440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Cedar Mountain – A Mesozoic Remnant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3"/>
          <a:srcRect/>
          <a:stretch>
            <a:fillRect/>
          </a:stretch>
        </p:blipFill>
        <p:spPr bwMode="auto">
          <a:xfrm>
            <a:off x="0" y="0"/>
            <a:ext cx="9144000" cy="68437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5106" name="Picture 2" descr="gc4"/>
          <p:cNvPicPr>
            <a:picLocks noChangeAspect="1" noChangeArrowheads="1"/>
          </p:cNvPicPr>
          <p:nvPr/>
        </p:nvPicPr>
        <p:blipFill>
          <a:blip r:embed="rId2"/>
          <a:srcRect/>
          <a:stretch>
            <a:fillRect/>
          </a:stretch>
        </p:blipFill>
        <p:spPr bwMode="auto">
          <a:xfrm>
            <a:off x="0" y="0"/>
            <a:ext cx="8915400" cy="68278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6130" name="Picture 2" descr="gc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3"/>
          <a:srcRect/>
          <a:stretch>
            <a:fillRect/>
          </a:stretch>
        </p:blipFill>
        <p:spPr bwMode="auto">
          <a:xfrm>
            <a:off x="0" y="0"/>
            <a:ext cx="9144000" cy="6850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8178" name="Picture 2" descr="http://upload.wikimedia.org/wikipedia/en/8/8d/MOGOLLONRIM_AZ17.jpg"/>
          <p:cNvPicPr>
            <a:picLocks noChangeAspect="1" noChangeArrowheads="1"/>
          </p:cNvPicPr>
          <p:nvPr/>
        </p:nvPicPr>
        <p:blipFill>
          <a:blip r:embed="rId3"/>
          <a:srcRect/>
          <a:stretch>
            <a:fillRect/>
          </a:stretch>
        </p:blipFill>
        <p:spPr bwMode="auto">
          <a:xfrm>
            <a:off x="0" y="0"/>
            <a:ext cx="9145588" cy="7315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3"/>
          <a:srcRect/>
          <a:stretch>
            <a:fillRect/>
          </a:stretch>
        </p:blipFill>
        <p:spPr bwMode="auto">
          <a:xfrm>
            <a:off x="0" y="0"/>
            <a:ext cx="9144000" cy="6897688"/>
          </a:xfrm>
          <a:prstGeom prst="rect">
            <a:avLst/>
          </a:prstGeom>
          <a:noFill/>
          <a:ln w="9525">
            <a:noFill/>
            <a:miter lim="800000"/>
            <a:headEnd/>
            <a:tailEnd/>
          </a:ln>
        </p:spPr>
      </p:pic>
      <p:sp>
        <p:nvSpPr>
          <p:cNvPr id="302083" name="AutoShape 3"/>
          <p:cNvSpPr>
            <a:spLocks noChangeArrowheads="1"/>
          </p:cNvSpPr>
          <p:nvPr/>
        </p:nvSpPr>
        <p:spPr bwMode="auto">
          <a:xfrm>
            <a:off x="4495800" y="4267200"/>
            <a:ext cx="228600" cy="228600"/>
          </a:xfrm>
          <a:prstGeom prst="star5">
            <a:avLst/>
          </a:prstGeom>
          <a:solidFill>
            <a:srgbClr val="FF0000"/>
          </a:solidFill>
          <a:ln w="3175">
            <a:solidFill>
              <a:schemeClr val="tx1"/>
            </a:solidFill>
            <a:miter lim="800000"/>
            <a:headEnd/>
            <a:tailEnd/>
          </a:ln>
          <a:effectLst/>
        </p:spPr>
        <p:txBody>
          <a:bodyPr wrap="none" anchor="ctr"/>
          <a:lstStyle/>
          <a:p>
            <a:pPr>
              <a:defRPr/>
            </a:pPr>
            <a:endParaRPr lang="en-US"/>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1250" name="Picture 2" descr="gc_total"/>
          <p:cNvPicPr>
            <a:picLocks noChangeAspect="1" noChangeArrowheads="1"/>
          </p:cNvPicPr>
          <p:nvPr/>
        </p:nvPicPr>
        <p:blipFill>
          <a:blip r:embed="rId2"/>
          <a:srcRect/>
          <a:stretch>
            <a:fillRect/>
          </a:stretch>
        </p:blipFill>
        <p:spPr bwMode="auto">
          <a:xfrm>
            <a:off x="4763" y="0"/>
            <a:ext cx="9139237" cy="23402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2274" name="Picture 2" descr="Grand Canyon 01A DBH"/>
          <p:cNvPicPr>
            <a:picLocks noChangeAspect="1" noChangeArrowheads="1"/>
          </p:cNvPicPr>
          <p:nvPr/>
        </p:nvPicPr>
        <p:blipFill>
          <a:blip r:embed="rId3"/>
          <a:srcRect/>
          <a:stretch>
            <a:fillRect/>
          </a:stretch>
        </p:blipFill>
        <p:spPr bwMode="auto">
          <a:xfrm>
            <a:off x="0" y="0"/>
            <a:ext cx="9144000" cy="61737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3298" name="Picture 2" descr="Grand Canyon 01B DBH"/>
          <p:cNvPicPr>
            <a:picLocks noChangeAspect="1" noChangeArrowheads="1"/>
          </p:cNvPicPr>
          <p:nvPr/>
        </p:nvPicPr>
        <p:blipFill>
          <a:blip r:embed="rId3"/>
          <a:srcRect/>
          <a:stretch>
            <a:fillRect/>
          </a:stretch>
        </p:blipFill>
        <p:spPr bwMode="auto">
          <a:xfrm>
            <a:off x="0" y="0"/>
            <a:ext cx="9144000" cy="61737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09CBE"/>
        </a:solidFill>
        <a:effectLst/>
      </p:bgPr>
    </p:bg>
    <p:spTree>
      <p:nvGrpSpPr>
        <p:cNvPr id="1" name=""/>
        <p:cNvGrpSpPr/>
        <p:nvPr/>
      </p:nvGrpSpPr>
      <p:grpSpPr>
        <a:xfrm>
          <a:off x="0" y="0"/>
          <a:ext cx="0" cy="0"/>
          <a:chOff x="0" y="0"/>
          <a:chExt cx="0" cy="0"/>
        </a:xfrm>
      </p:grpSpPr>
      <p:pic>
        <p:nvPicPr>
          <p:cNvPr id="145410" name="Picture 2" descr="gc8"/>
          <p:cNvPicPr>
            <a:picLocks noChangeAspect="1" noChangeArrowheads="1"/>
          </p:cNvPicPr>
          <p:nvPr/>
        </p:nvPicPr>
        <p:blipFill>
          <a:blip r:embed="rId3"/>
          <a:srcRect l="5833" t="7778" r="4167" b="55555"/>
          <a:stretch>
            <a:fillRect/>
          </a:stretch>
        </p:blipFill>
        <p:spPr bwMode="auto">
          <a:xfrm>
            <a:off x="-1" y="2032000"/>
            <a:ext cx="9144001" cy="2794000"/>
          </a:xfrm>
          <a:prstGeom prst="rect">
            <a:avLst/>
          </a:prstGeom>
          <a:noFill/>
          <a:ln w="9525">
            <a:noFill/>
            <a:miter lim="800000"/>
            <a:headEnd/>
            <a:tailEnd/>
          </a:ln>
        </p:spPr>
      </p:pic>
      <p:sp>
        <p:nvSpPr>
          <p:cNvPr id="3" name="Right Arrow 2"/>
          <p:cNvSpPr>
            <a:spLocks noChangeArrowheads="1"/>
          </p:cNvSpPr>
          <p:nvPr/>
        </p:nvSpPr>
        <p:spPr bwMode="auto">
          <a:xfrm>
            <a:off x="76200" y="3051175"/>
            <a:ext cx="990600" cy="685800"/>
          </a:xfrm>
          <a:prstGeom prst="rightArrow">
            <a:avLst>
              <a:gd name="adj1" fmla="val 50000"/>
              <a:gd name="adj2" fmla="val 49999"/>
            </a:avLst>
          </a:prstGeom>
          <a:solidFill>
            <a:srgbClr val="FFFF00"/>
          </a:solidFill>
          <a:ln w="38100" algn="ctr">
            <a:solidFill>
              <a:schemeClr val="tx1"/>
            </a:solidFill>
            <a:round/>
            <a:headEnd/>
            <a:tailEnd type="triangle" w="med" len="med"/>
          </a:ln>
        </p:spPr>
        <p:txBody>
          <a:bodyPr/>
          <a:lstStyle/>
          <a:p>
            <a:endParaRPr lang="en-US"/>
          </a:p>
        </p:txBody>
      </p:sp>
      <p:sp>
        <p:nvSpPr>
          <p:cNvPr id="4" name="Right Arrow 3"/>
          <p:cNvSpPr>
            <a:spLocks noChangeArrowheads="1"/>
          </p:cNvSpPr>
          <p:nvPr/>
        </p:nvSpPr>
        <p:spPr bwMode="auto">
          <a:xfrm flipH="1">
            <a:off x="8077200" y="3051175"/>
            <a:ext cx="990600" cy="685800"/>
          </a:xfrm>
          <a:prstGeom prst="rightArrow">
            <a:avLst>
              <a:gd name="adj1" fmla="val 50000"/>
              <a:gd name="adj2" fmla="val 49999"/>
            </a:avLst>
          </a:prstGeom>
          <a:solidFill>
            <a:srgbClr val="FFFF00"/>
          </a:solidFill>
          <a:ln w="38100" algn="ctr">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7458" name="Picture 2" descr="scan0097"/>
          <p:cNvPicPr>
            <a:picLocks noChangeAspect="1" noChangeArrowheads="1"/>
          </p:cNvPicPr>
          <p:nvPr/>
        </p:nvPicPr>
        <p:blipFill>
          <a:blip r:embed="rId3"/>
          <a:srcRect l="2632" t="9207" r="7895" b="3542"/>
          <a:stretch>
            <a:fillRect/>
          </a:stretch>
        </p:blipFill>
        <p:spPr bwMode="auto">
          <a:xfrm>
            <a:off x="685800" y="533400"/>
            <a:ext cx="77724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32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bg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dirty="0" smtClean="0">
            <a:effectLst>
              <a:outerShdw blurRad="38100" dist="38100" dir="2700000" algn="tl">
                <a:srgbClr val="000000">
                  <a:alpha val="43137"/>
                </a:srgbClr>
              </a:outerShdw>
            </a:effectLst>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10435</TotalTime>
  <Words>1971</Words>
  <Application>Microsoft Office PowerPoint</Application>
  <PresentationFormat>On-screen Show (4:3)</PresentationFormat>
  <Paragraphs>187</Paragraphs>
  <Slides>79</Slides>
  <Notes>76</Notes>
  <HiddenSlides>38</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119</cp:revision>
  <dcterms:created xsi:type="dcterms:W3CDTF">2005-02-28T05:50:15Z</dcterms:created>
  <dcterms:modified xsi:type="dcterms:W3CDTF">2008-09-08T03:03:31Z</dcterms:modified>
</cp:coreProperties>
</file>